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8" r:id="rId4"/>
    <p:sldId id="267" r:id="rId5"/>
    <p:sldId id="264" r:id="rId6"/>
    <p:sldId id="269" r:id="rId7"/>
    <p:sldId id="256" r:id="rId8"/>
    <p:sldId id="258" r:id="rId9"/>
    <p:sldId id="261" r:id="rId10"/>
    <p:sldId id="266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4769-A166-47FC-83CD-11B69E9C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A9078-D568-49BF-BBB1-3DF9D8607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EC60-7CE5-47A7-8A6C-AF5991E4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58BCA-04F9-4648-961D-FC11F3CA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51D6A-CEF6-4F3B-A0DB-3ABDE1ED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8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E131-DFAD-498C-8F78-4FFBA943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56FDB-EE4B-4FAA-9B6C-EC1CC4EC3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39654-F8C6-4484-A849-B3731FF9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0824F-E8E2-4B32-9A42-E518EF72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04C27-AFD9-43A2-88B7-C41BEA2B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102A9-2040-4A63-9DD5-9BEB775C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AA0F2-E6A4-4148-B5B2-9E9D93862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253F5-7BE6-4E8D-AA14-D2FA24D8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7ACEB-8DBE-4F60-99A1-28F0182B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444E-00C8-40D8-8597-99C3C653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B9A9-DBFB-40D1-89B3-C5BE85D2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F7E7-FABB-462B-A4A5-85305C65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4E4D-72CF-48AD-9AA1-54C9FC16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E34B-8465-4992-8908-81C007CA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3E44C-95A0-4844-A68E-671F2347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0534-D4A8-4A57-BF07-330FA169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1DB08-1E82-4562-9631-5B55D327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D652-60FF-4BD4-B9DC-A9419AAC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8D80-2038-4711-8604-2816C8E0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8A0E-3585-490F-92D6-9F6FFACC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8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2258-8492-4B4F-B7FA-E72C31E6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71D7-9476-4AF5-82FE-B7E0661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3F302-9C43-4749-9694-5F9B474D3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540A-2386-4170-BA68-1A23CE70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4FB9A-CFAA-4864-AF10-499D595D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32C7C-2A4C-498A-A6B8-74CF899C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0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93B0-2EE4-4B59-8AF2-39DB02C2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9AF8E-C758-4133-844D-92C4D30A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DA120-24AC-46F9-93C9-5AD200B49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8A4B5-B822-4247-BB8F-7AC638A51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945E4-4182-41E3-99D5-B9A0159AF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5F9D4-EBAE-4C35-A97F-7F52CE94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AD17D-35D6-4A22-9F01-B9BCD47E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E5CB3-AA4D-4B7C-B034-3CEBB73F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1B35-EAC4-4AA0-8318-EBFD76C2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D6442-3D20-4D83-9176-A0832244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AA05C-C688-4523-B3B6-374A7FF3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54D1F-2133-436F-9F00-68B03EA9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094A9-FDF1-46D0-952A-D4CAF452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74345-44D3-4D3E-9857-3178B879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BAC7-E0A8-4997-8D11-7AE748ED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7170-B4DE-423B-B5C2-F03CA865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76EF-CEEA-496C-8D7D-50124531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87FFC-640D-41DC-B411-3C6A8D15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1EE99-3717-47E7-B517-5C16806B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1DE9F-410B-4C3A-9C46-479D474D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AD2E8-DC89-4D38-844D-ED7792AF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4A3-ED0A-4725-BD88-112C3828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155AD-103A-486D-83BE-70D8796EB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8643D-4E5C-4711-A8E3-A1EB7E9ED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B6696-A993-4F3D-8F6A-CE0BABAD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68CB-06F4-47A8-B85F-09581D2B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35588-8D4E-44CC-8CAB-ABA2568B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D0B41-2040-407B-B943-005ABABB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D111C-A22C-4082-AF3C-A1B8ABF7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EB00-F3B6-4172-9CE9-819EF44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686B-4899-4897-B2C1-8915A6D756F8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2AA1-1B40-4868-904A-93920C3E4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F87D8-5D21-40EF-8847-19BF05E23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46F5-3964-452F-AE4D-82041464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BFE602-FD37-464C-9BAA-182AF20DA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D3CBD-8107-4FD0-A679-B65D8EE2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Elizabethan Era (1558-1603)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FFB7C-146B-4E5D-BEB7-48E03D9AA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 Golden Age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Historical Background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2FF5-6484-49BA-9C63-3A094CC1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368721"/>
            <a:ext cx="5645727" cy="44004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14 lines; subject traditionally love</a:t>
            </a:r>
          </a:p>
          <a:p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Petrarchan / Italian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Octave and sestet</a:t>
            </a:r>
            <a:endParaRPr lang="en-US" b="1" dirty="0">
              <a:solidFill>
                <a:schemeClr val="bg1">
                  <a:alpha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Volta: Turn at end of 8</a:t>
            </a:r>
            <a:r>
              <a:rPr lang="en-US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line</a:t>
            </a:r>
          </a:p>
          <a:p>
            <a:pPr lvl="2"/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English / Elizabethan / Shakespearean: </a:t>
            </a:r>
          </a:p>
          <a:p>
            <a:pPr lvl="1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3 quatrains </a:t>
            </a:r>
          </a:p>
          <a:p>
            <a:pPr lvl="1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Volta: Turn in the final couplet</a:t>
            </a:r>
          </a:p>
          <a:p>
            <a:pPr lvl="2"/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Epigrammatic.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66AB2E-6BED-47C1-AFE8-2ABA2285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465947"/>
            <a:ext cx="6934200" cy="75085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Quick review of sonnet structure</a:t>
            </a:r>
          </a:p>
        </p:txBody>
      </p:sp>
      <p:pic>
        <p:nvPicPr>
          <p:cNvPr id="7" name="Picture 2" descr="A 240-Year Old Programmable Computer Boy — Blog of the Long Now">
            <a:extLst>
              <a:ext uri="{FF2B5EF4-FFF2-40B4-BE49-F238E27FC236}">
                <a16:creationId xmlns:a16="http://schemas.microsoft.com/office/drawing/2014/main" id="{2362CDAE-37CA-4542-96A4-D94BE441E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18620"/>
          <a:stretch/>
        </p:blipFill>
        <p:spPr bwMode="auto">
          <a:xfrm>
            <a:off x="6096000" y="1216802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7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8632-F60F-4AE7-9DBC-2DF465FB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30" y="201647"/>
            <a:ext cx="6714066" cy="950018"/>
          </a:xfrm>
        </p:spPr>
        <p:txBody>
          <a:bodyPr anchor="t">
            <a:normAutofit fontScale="90000"/>
          </a:bodyPr>
          <a:lstStyle/>
          <a:p>
            <a:r>
              <a:rPr lang="en-US" sz="4100" dirty="0"/>
              <a:t>Michael Drayton   1563–1631 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3632CA-A1FA-4D7A-AE55-1B15471BB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30" y="1316736"/>
            <a:ext cx="6879420" cy="38587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Secretary or steward to nobles</a:t>
            </a:r>
          </a:p>
          <a:p>
            <a:r>
              <a:rPr lang="en-US" sz="2400" dirty="0"/>
              <a:t>Friends with Shakespeare and Jonson</a:t>
            </a:r>
          </a:p>
          <a:p>
            <a:r>
              <a:rPr lang="en-US" sz="2400" dirty="0"/>
              <a:t>Humanist </a:t>
            </a:r>
          </a:p>
          <a:p>
            <a:r>
              <a:rPr lang="en-US" sz="2400" dirty="0"/>
              <a:t>Duty of the poet: Spokesperson for public values  </a:t>
            </a:r>
          </a:p>
          <a:p>
            <a:r>
              <a:rPr lang="en-US" sz="2400" dirty="0"/>
              <a:t>Poetic works: </a:t>
            </a:r>
          </a:p>
          <a:p>
            <a:pPr lvl="1"/>
            <a:r>
              <a:rPr lang="en-US" dirty="0"/>
              <a:t>Historical epics </a:t>
            </a:r>
          </a:p>
          <a:p>
            <a:pPr lvl="1"/>
            <a:r>
              <a:rPr lang="en-US" dirty="0"/>
              <a:t>Didactic poems</a:t>
            </a:r>
          </a:p>
          <a:p>
            <a:pPr lvl="1"/>
            <a:r>
              <a:rPr lang="en-US" dirty="0"/>
              <a:t>63 sonnets</a:t>
            </a:r>
          </a:p>
          <a:p>
            <a:pPr lvl="1"/>
            <a:r>
              <a:rPr lang="en-US" dirty="0"/>
              <a:t>Sonnet sequence: </a:t>
            </a:r>
            <a:r>
              <a:rPr lang="en-US" i="1" dirty="0"/>
              <a:t>Idea’s Mirror</a:t>
            </a:r>
            <a:r>
              <a:rPr lang="en-US" dirty="0"/>
              <a:t>,</a:t>
            </a:r>
          </a:p>
          <a:p>
            <a:r>
              <a:rPr lang="en-US" sz="2400" dirty="0"/>
              <a:t>Playwright and satirist</a:t>
            </a:r>
          </a:p>
        </p:txBody>
      </p:sp>
      <p:pic>
        <p:nvPicPr>
          <p:cNvPr id="7170" name="Picture 2" descr="Michael Drayton - Wikipedia">
            <a:extLst>
              <a:ext uri="{FF2B5EF4-FFF2-40B4-BE49-F238E27FC236}">
                <a16:creationId xmlns:a16="http://schemas.microsoft.com/office/drawing/2014/main" id="{EA81F4E5-8070-7147-A234-2AD488EE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73" y="374071"/>
            <a:ext cx="4681915" cy="56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3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CD2B-6D50-40A6-BA9E-22178341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" y="159385"/>
            <a:ext cx="6254496" cy="560705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Questions for Drayton’s Sonnet #61 (p. 35)</a:t>
            </a:r>
          </a:p>
        </p:txBody>
      </p:sp>
      <p:pic>
        <p:nvPicPr>
          <p:cNvPr id="4" name="Picture 2" descr="Humanists and Courtiers">
            <a:extLst>
              <a:ext uri="{FF2B5EF4-FFF2-40B4-BE49-F238E27FC236}">
                <a16:creationId xmlns:a16="http://schemas.microsoft.com/office/drawing/2014/main" id="{C50146F9-8F31-564B-9734-DF612D53F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4451"/>
          <a:stretch/>
        </p:blipFill>
        <p:spPr bwMode="auto">
          <a:xfrm>
            <a:off x="7552267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4AAB-F716-444B-803C-4A4A4649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" y="996696"/>
            <a:ext cx="7528561" cy="502691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Did you enjoy this sonnet? What makes it enjoyable?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the mood of the speaker? Is he the typical suffering lover of the courtly love tradition?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about the woman? What do we learn about 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the tone of the first 8 lines (2 quatrains)?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Where is the volta, the turn? How does the poem’s meter and language signal the turn?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the dramatic action starting at line 9?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about the ending? What happens in the couplet?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Is this a Petrarchan or an English (Elizabethan / Shakespearean) sonnet?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This is Drayton’s most (only) anthologized sonnet, to this day. What makes it timeless?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70496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0A42-1AAB-4A9A-A966-AC54BC94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Relative peace and prosperity</a:t>
            </a:r>
          </a:p>
        </p:txBody>
      </p:sp>
      <p:pic>
        <p:nvPicPr>
          <p:cNvPr id="1026" name="Picture 2" descr="México: Arte y Cultura en un solo lugar: What are the Fine Arts?">
            <a:extLst>
              <a:ext uri="{FF2B5EF4-FFF2-40B4-BE49-F238E27FC236}">
                <a16:creationId xmlns:a16="http://schemas.microsoft.com/office/drawing/2014/main" id="{E3360E29-EC65-41C6-999F-617A28A8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2263682"/>
            <a:ext cx="3425957" cy="23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ACA6-E256-4A1C-ABBE-DB1E1A27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362" y="1434178"/>
            <a:ext cx="7161017" cy="533831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Protestant Reformation established; less religious persecution.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3200" dirty="0"/>
              <a:t>Flowering of art, music, literature, theatre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3200" dirty="0"/>
              <a:t>Women: More</a:t>
            </a:r>
            <a:r>
              <a:rPr lang="en-US" sz="3200" b="1" dirty="0"/>
              <a:t> </a:t>
            </a:r>
            <a:r>
              <a:rPr lang="en-US" sz="3200" dirty="0"/>
              <a:t>freedom and education than in Europe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3200" dirty="0"/>
              <a:t>Exploration and discovery: </a:t>
            </a:r>
          </a:p>
          <a:p>
            <a:pPr lvl="1"/>
            <a:r>
              <a:rPr lang="en-US" sz="2800" dirty="0"/>
              <a:t>Raids on Spanish treasure ships;  </a:t>
            </a:r>
          </a:p>
          <a:p>
            <a:pPr lvl="1"/>
            <a:r>
              <a:rPr lang="en-US" sz="2800" dirty="0"/>
              <a:t>1584 founding of Roanoke colony in VA; </a:t>
            </a:r>
          </a:p>
          <a:p>
            <a:pPr lvl="1"/>
            <a:r>
              <a:rPr lang="en-US" sz="2800" dirty="0"/>
              <a:t>1588 Spanish armada defeated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969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DA590-A145-4ADB-8806-C632C9D2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 dirty="0"/>
              <a:t>Urban Life</a:t>
            </a:r>
          </a:p>
        </p:txBody>
      </p:sp>
      <p:pic>
        <p:nvPicPr>
          <p:cNvPr id="1026" name="Picture 2" descr="Elizabethan London High Resolution Stock Photography and Images - Alamy">
            <a:extLst>
              <a:ext uri="{FF2B5EF4-FFF2-40B4-BE49-F238E27FC236}">
                <a16:creationId xmlns:a16="http://schemas.microsoft.com/office/drawing/2014/main" id="{6CA22AD6-1AE8-404E-81AC-7883809C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730101"/>
            <a:ext cx="3425957" cy="53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044F-585C-4A19-AD9E-0FF1BB3A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145" y="1690688"/>
            <a:ext cx="7161017" cy="4154361"/>
          </a:xfrm>
        </p:spPr>
        <p:txBody>
          <a:bodyPr>
            <a:normAutofit/>
          </a:bodyPr>
          <a:lstStyle/>
          <a:p>
            <a:r>
              <a:rPr lang="en-US" sz="3600" dirty="0"/>
              <a:t>Poor sanitation </a:t>
            </a:r>
          </a:p>
          <a:p>
            <a:r>
              <a:rPr lang="en-US" sz="3600" dirty="0"/>
              <a:t>Crowded </a:t>
            </a:r>
          </a:p>
          <a:p>
            <a:r>
              <a:rPr lang="en-US" sz="3600" dirty="0"/>
              <a:t>Recurring plagues </a:t>
            </a:r>
          </a:p>
          <a:p>
            <a:r>
              <a:rPr lang="en-US" sz="3600" dirty="0"/>
              <a:t>London: Population increases</a:t>
            </a:r>
          </a:p>
          <a:p>
            <a:r>
              <a:rPr lang="en-US" sz="3600" dirty="0"/>
              <a:t>Average life span 42 years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443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1FA1B-AB79-4FD0-B3A0-29D874EA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 dirty="0"/>
              <a:t>Education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Oxford University will Reserve 25% of Seats for Poor Students -  FreeEducator.com">
            <a:extLst>
              <a:ext uri="{FF2B5EF4-FFF2-40B4-BE49-F238E27FC236}">
                <a16:creationId xmlns:a16="http://schemas.microsoft.com/office/drawing/2014/main" id="{771FCBD9-7195-437D-8A51-734AD4069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13722" b="-1"/>
          <a:stretch/>
        </p:blipFill>
        <p:spPr bwMode="auto">
          <a:xfrm>
            <a:off x="-45136" y="1284530"/>
            <a:ext cx="3951154" cy="37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65ED-1B77-46A6-A11F-6E7C0530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280" y="1385741"/>
            <a:ext cx="7286920" cy="4791222"/>
          </a:xfrm>
        </p:spPr>
        <p:txBody>
          <a:bodyPr>
            <a:normAutofit/>
          </a:bodyPr>
          <a:lstStyle/>
          <a:p>
            <a:r>
              <a:rPr lang="en-US" sz="3200" dirty="0"/>
              <a:t>Literacy: 80% in London (less elsewhere) </a:t>
            </a:r>
          </a:p>
          <a:p>
            <a:r>
              <a:rPr lang="en-US" sz="3200" dirty="0"/>
              <a:t>Grammar schools (long days) </a:t>
            </a:r>
          </a:p>
          <a:p>
            <a:r>
              <a:rPr lang="en-US" sz="3200" dirty="0"/>
              <a:t>Tutors for the wealthy </a:t>
            </a:r>
          </a:p>
          <a:p>
            <a:r>
              <a:rPr lang="en-US" sz="3200" dirty="0"/>
              <a:t>Cambridge &amp;  Oxford Universities</a:t>
            </a:r>
          </a:p>
          <a:p>
            <a:r>
              <a:rPr lang="en-US" sz="3200" dirty="0"/>
              <a:t>Emphasis on rhetoric: </a:t>
            </a:r>
          </a:p>
          <a:p>
            <a:pPr lvl="1"/>
            <a:r>
              <a:rPr lang="en-US" sz="2800" dirty="0"/>
              <a:t>Textbook listed 100 figures of speech</a:t>
            </a:r>
          </a:p>
          <a:p>
            <a:pPr lvl="1"/>
            <a:r>
              <a:rPr lang="en-US" sz="2800" dirty="0"/>
              <a:t> Variety rather than succinctness </a:t>
            </a:r>
            <a:r>
              <a:rPr lang="en-US" sz="2000" dirty="0"/>
              <a:t>(Erasmus v Strunk &amp; White) </a:t>
            </a:r>
          </a:p>
          <a:p>
            <a:r>
              <a:rPr lang="en-US" sz="32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920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32A9-4A94-4BD8-B4BE-73CA42CC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800735"/>
          </a:xfrm>
        </p:spPr>
        <p:txBody>
          <a:bodyPr anchor="t">
            <a:normAutofit/>
          </a:bodyPr>
          <a:lstStyle/>
          <a:p>
            <a:r>
              <a:rPr lang="en-US" dirty="0"/>
              <a:t>The 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F9B1-1901-4153-A47D-11A21D26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156"/>
            <a:ext cx="6442710" cy="4638294"/>
          </a:xfrm>
        </p:spPr>
        <p:txBody>
          <a:bodyPr>
            <a:normAutofit/>
          </a:bodyPr>
          <a:lstStyle/>
          <a:p>
            <a:r>
              <a:rPr lang="en-US" dirty="0"/>
              <a:t>Stronger central government / monarchy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Less emphasis on war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Skills required for court life: </a:t>
            </a:r>
          </a:p>
          <a:p>
            <a:pPr lvl="1"/>
            <a:r>
              <a:rPr lang="en-US" sz="2800" dirty="0"/>
              <a:t>good manners  and grace </a:t>
            </a:r>
          </a:p>
          <a:p>
            <a:pPr lvl="1"/>
            <a:r>
              <a:rPr lang="en-US" sz="2800" dirty="0"/>
              <a:t>literacy</a:t>
            </a:r>
          </a:p>
          <a:p>
            <a:pPr lvl="1"/>
            <a:r>
              <a:rPr lang="en-US" sz="2800" dirty="0"/>
              <a:t>courtly behavior</a:t>
            </a:r>
          </a:p>
        </p:txBody>
      </p:sp>
      <p:pic>
        <p:nvPicPr>
          <p:cNvPr id="6146" name="Picture 2" descr="Portraiture of Elizabeth I - Wikipedia">
            <a:extLst>
              <a:ext uri="{FF2B5EF4-FFF2-40B4-BE49-F238E27FC236}">
                <a16:creationId xmlns:a16="http://schemas.microsoft.com/office/drawing/2014/main" id="{EF9A9766-B5ED-4041-9D1E-19F4F4FD9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r="492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4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03A9D-6750-42C7-A66B-2896DCBC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6114624" cy="591700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Sonnets circulated in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D16E-2A47-4174-BABB-FE262823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99" y="2168210"/>
            <a:ext cx="5855531" cy="318103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Sonnets: Shared in manuscript: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among friends and members of court</a:t>
            </a:r>
          </a:p>
          <a:p>
            <a:r>
              <a:rPr lang="en-US" sz="2600" dirty="0">
                <a:solidFill>
                  <a:schemeClr val="bg1"/>
                </a:solidFill>
              </a:rPr>
              <a:t>Sonnets: A display of writers’ skills</a:t>
            </a:r>
          </a:p>
          <a:p>
            <a:r>
              <a:rPr lang="en-US" sz="2600" dirty="0">
                <a:solidFill>
                  <a:schemeClr val="bg1"/>
                </a:solidFill>
              </a:rPr>
              <a:t>Sonnets: A display courtly qualities: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balance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verbal facility and wit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following rules with grace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 240-Year Old Programmable Computer Boy — Blog of the Long Now">
            <a:extLst>
              <a:ext uri="{FF2B5EF4-FFF2-40B4-BE49-F238E27FC236}">
                <a16:creationId xmlns:a16="http://schemas.microsoft.com/office/drawing/2014/main" id="{C0FBF6B0-A019-1F4C-BFDA-F86B9FBEE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20925"/>
          <a:stretch/>
        </p:blipFill>
        <p:spPr bwMode="auto">
          <a:xfrm>
            <a:off x="6735468" y="977900"/>
            <a:ext cx="3679254" cy="35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EAACF-6818-4C51-A987-A1378DFF0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037044"/>
            <a:ext cx="7219725" cy="3637169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Marriages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Arranged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Preserve wealth and power.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‘Courtly love’:  Medieval European tradition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Little to do with real life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Well known to the Elizabethans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Stereotypical literary conventions </a:t>
            </a:r>
          </a:p>
        </p:txBody>
      </p:sp>
      <p:sp>
        <p:nvSpPr>
          <p:cNvPr id="2058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Walter Raleigh - Wikipedia">
            <a:extLst>
              <a:ext uri="{FF2B5EF4-FFF2-40B4-BE49-F238E27FC236}">
                <a16:creationId xmlns:a16="http://schemas.microsoft.com/office/drawing/2014/main" id="{77FAF8C9-1BC9-6A45-BC4D-4751B9BF2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6496" r="9092" b="35069"/>
          <a:stretch/>
        </p:blipFill>
        <p:spPr bwMode="auto">
          <a:xfrm>
            <a:off x="7116158" y="590964"/>
            <a:ext cx="4786472" cy="45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10E94-6326-4796-8258-69B6FC6D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21" y="456295"/>
            <a:ext cx="8281590" cy="708042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/>
              <a:t>         Love, Courtly Love and the Sonnet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97BAA-B2C9-8141-9736-3BF79AD29DD1}"/>
              </a:ext>
            </a:extLst>
          </p:cNvPr>
          <p:cNvSpPr txBox="1"/>
          <p:nvPr/>
        </p:nvSpPr>
        <p:spPr>
          <a:xfrm>
            <a:off x="7034606" y="5435148"/>
            <a:ext cx="494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Sir Walter Raleigh</a:t>
            </a:r>
          </a:p>
          <a:p>
            <a:pPr algn="ctr"/>
            <a:r>
              <a:rPr lang="en-US" sz="2400" dirty="0"/>
              <a:t>Courtier, Soldier, Explorer, Sonneteer </a:t>
            </a:r>
          </a:p>
        </p:txBody>
      </p:sp>
    </p:spTree>
    <p:extLst>
      <p:ext uri="{BB962C8B-B14F-4D97-AF65-F5344CB8AC3E}">
        <p14:creationId xmlns:p14="http://schemas.microsoft.com/office/powerpoint/2010/main" val="707237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B9AE-1C12-4776-AD8D-A7D580280E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285" y="331181"/>
            <a:ext cx="7335981" cy="9489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Courtly love poetic conventions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47CF-FE40-4DA1-AF8E-86F23BA564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284" y="1268729"/>
            <a:ext cx="7335981" cy="525808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b="1" dirty="0"/>
              <a:t>Married women:</a:t>
            </a:r>
          </a:p>
          <a:p>
            <a:pPr lvl="1"/>
            <a:r>
              <a:rPr lang="en-US" dirty="0"/>
              <a:t>Must reject the man’s advances to preserve her honor</a:t>
            </a:r>
          </a:p>
          <a:p>
            <a:pPr lvl="1"/>
            <a:r>
              <a:rPr lang="en-US" dirty="0"/>
              <a:t>Must show</a:t>
            </a:r>
            <a:r>
              <a:rPr lang="en-US" b="1" dirty="0"/>
              <a:t> </a:t>
            </a:r>
            <a:r>
              <a:rPr lang="en-US" dirty="0"/>
              <a:t>coldness</a:t>
            </a:r>
            <a:r>
              <a:rPr lang="en-US" b="1" dirty="0"/>
              <a:t> </a:t>
            </a:r>
            <a:r>
              <a:rPr lang="en-US" dirty="0"/>
              <a:t>towards the suitor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sz="2400" b="1" dirty="0"/>
              <a:t>Male suitor: </a:t>
            </a:r>
          </a:p>
          <a:p>
            <a:pPr lvl="1"/>
            <a:r>
              <a:rPr lang="en-US" dirty="0"/>
              <a:t>Consumed with passion for an unattainable love </a:t>
            </a:r>
          </a:p>
          <a:p>
            <a:pPr lvl="1"/>
            <a:r>
              <a:rPr lang="en-US" dirty="0"/>
              <a:t>Writes poetry about his feelings of desire and rejection</a:t>
            </a:r>
          </a:p>
          <a:p>
            <a:pPr lvl="2"/>
            <a:r>
              <a:rPr lang="en-US" sz="2400" dirty="0"/>
              <a:t>Consumed with sadness</a:t>
            </a:r>
          </a:p>
          <a:p>
            <a:pPr lvl="2"/>
            <a:r>
              <a:rPr lang="en-US" sz="2400" dirty="0"/>
              <a:t>Cannot eat or sleep </a:t>
            </a:r>
          </a:p>
          <a:p>
            <a:pPr lvl="2"/>
            <a:r>
              <a:rPr lang="en-US" sz="2400" dirty="0"/>
              <a:t>Suffers jealous thoughts</a:t>
            </a:r>
          </a:p>
          <a:p>
            <a:pPr lvl="2"/>
            <a:r>
              <a:rPr lang="en-US" sz="2400" dirty="0"/>
              <a:t>Can never have enough attention from his beloved.</a:t>
            </a:r>
          </a:p>
          <a:p>
            <a:pPr marL="914400" lvl="2" indent="0">
              <a:buNone/>
            </a:pPr>
            <a:endParaRPr lang="en-US" sz="1300" dirty="0"/>
          </a:p>
          <a:p>
            <a:r>
              <a:rPr lang="en-US" sz="2400" b="1" dirty="0"/>
              <a:t>The subject of these poems:</a:t>
            </a:r>
          </a:p>
          <a:p>
            <a:pPr lvl="1"/>
            <a:r>
              <a:rPr lang="en-US" sz="2000" b="1" dirty="0"/>
              <a:t>The nature of true love</a:t>
            </a:r>
          </a:p>
          <a:p>
            <a:pPr lvl="1"/>
            <a:r>
              <a:rPr lang="en-US" sz="2000" b="1" dirty="0"/>
              <a:t>The poet, himself, or the person a of the poet</a:t>
            </a:r>
            <a:r>
              <a:rPr lang="en-US" sz="2000" dirty="0"/>
              <a:t>.</a:t>
            </a:r>
          </a:p>
          <a:p>
            <a:endParaRPr lang="en-US" sz="1700" dirty="0"/>
          </a:p>
        </p:txBody>
      </p:sp>
      <p:pic>
        <p:nvPicPr>
          <p:cNvPr id="3074" name="Picture 2" descr="Humanists and Courtiers">
            <a:extLst>
              <a:ext uri="{FF2B5EF4-FFF2-40B4-BE49-F238E27FC236}">
                <a16:creationId xmlns:a16="http://schemas.microsoft.com/office/drawing/2014/main" id="{5ED23A13-8C9D-734A-90A0-CAA4E0BF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4451"/>
          <a:stretch/>
        </p:blipFill>
        <p:spPr bwMode="auto">
          <a:xfrm>
            <a:off x="7552267" y="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1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C77D-B870-4BFB-9E45-E59C6BA9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/>
              <a:t>Elizabethan sonnets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5E33-BC0F-4BE5-9D88-E1167839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en-US" sz="2400"/>
              <a:t>4000 sonnets between 1580—1600</a:t>
            </a:r>
          </a:p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Clich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/>
              <a:t> abounded: </a:t>
            </a:r>
          </a:p>
          <a:p>
            <a:pPr lvl="1"/>
            <a:r>
              <a:rPr lang="en-US"/>
              <a:t>The poet burns with icy fire </a:t>
            </a:r>
          </a:p>
          <a:p>
            <a:pPr lvl="1"/>
            <a:r>
              <a:rPr lang="en-US"/>
              <a:t>The woman’s teeth are like pearls </a:t>
            </a:r>
          </a:p>
          <a:p>
            <a:pPr lvl="2"/>
            <a:r>
              <a:rPr lang="en-US" sz="2400"/>
              <a:t>Her lips like cherries</a:t>
            </a:r>
          </a:p>
          <a:p>
            <a:pPr lvl="2"/>
            <a:r>
              <a:rPr lang="en-US" sz="2400"/>
              <a:t>Her eyes like suns or stars </a:t>
            </a:r>
          </a:p>
          <a:p>
            <a:pPr lvl="2"/>
            <a:r>
              <a:rPr lang="en-US" sz="2400"/>
              <a:t>Her neck milk-white </a:t>
            </a:r>
          </a:p>
          <a:p>
            <a:pPr lvl="2"/>
            <a:r>
              <a:rPr lang="en-US" sz="2400"/>
              <a:t>Her breath balm, amber and musk</a:t>
            </a:r>
          </a:p>
        </p:txBody>
      </p:sp>
      <p:pic>
        <p:nvPicPr>
          <p:cNvPr id="4098" name="Picture 2" descr="The Dark Lady of the Sonnets - Wikipedia">
            <a:extLst>
              <a:ext uri="{FF2B5EF4-FFF2-40B4-BE49-F238E27FC236}">
                <a16:creationId xmlns:a16="http://schemas.microsoft.com/office/drawing/2014/main" id="{096E2ABA-6601-6C48-B321-CD56C9BDA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834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99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589</Words>
  <Application>Microsoft Macintosh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Elizabethan Era (1558-1603)</vt:lpstr>
      <vt:lpstr>Relative peace and prosperity</vt:lpstr>
      <vt:lpstr>Urban Life</vt:lpstr>
      <vt:lpstr>Education </vt:lpstr>
      <vt:lpstr>The  Court</vt:lpstr>
      <vt:lpstr>Sonnets circulated in court</vt:lpstr>
      <vt:lpstr>         Love, Courtly Love and the Sonnet</vt:lpstr>
      <vt:lpstr>Courtly love poetic conventions</vt:lpstr>
      <vt:lpstr>Elizabethan sonnets</vt:lpstr>
      <vt:lpstr>Quick review of sonnet structure</vt:lpstr>
      <vt:lpstr>Michael Drayton   1563–1631  </vt:lpstr>
      <vt:lpstr>Questions for Drayton’s Sonnet #61 (p. 35)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Courtly love and the sonnet tradition</dc:title>
  <dc:creator>Karen Stein</dc:creator>
  <cp:lastModifiedBy>Linda Shamoon</cp:lastModifiedBy>
  <cp:revision>44</cp:revision>
  <dcterms:created xsi:type="dcterms:W3CDTF">2021-03-02T16:12:29Z</dcterms:created>
  <dcterms:modified xsi:type="dcterms:W3CDTF">2021-03-16T21:55:43Z</dcterms:modified>
</cp:coreProperties>
</file>