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8" r:id="rId4"/>
    <p:sldId id="266" r:id="rId5"/>
    <p:sldId id="265" r:id="rId6"/>
    <p:sldId id="261" r:id="rId7"/>
    <p:sldId id="262" r:id="rId8"/>
    <p:sldId id="257" r:id="rId9"/>
    <p:sldId id="258" r:id="rId10"/>
    <p:sldId id="263" r:id="rId11"/>
    <p:sldId id="259" r:id="rId12"/>
    <p:sldId id="260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F9B4D-E3C2-0641-B009-DAF7AA08322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F8B29-ACE4-6F49-B9EF-6CB1101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31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CA0DF-8B31-4A45-8CA7-AD7BB59DB531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5C9BE-B9EA-954C-A689-9D898D4B2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1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Stilted</a:t>
            </a:r>
          </a:p>
          <a:p>
            <a:r>
              <a:rPr lang="en-US" dirty="0"/>
              <a:t>Focused</a:t>
            </a:r>
            <a:r>
              <a:rPr lang="en-US" baseline="0" dirty="0"/>
              <a:t> on gods</a:t>
            </a:r>
          </a:p>
          <a:p>
            <a:r>
              <a:rPr lang="en-US" baseline="0" dirty="0"/>
              <a:t>Static</a:t>
            </a:r>
          </a:p>
          <a:p>
            <a:r>
              <a:rPr lang="en-US" baseline="0" dirty="0"/>
              <a:t>Overblown</a:t>
            </a:r>
          </a:p>
          <a:p>
            <a:r>
              <a:rPr lang="en-US" baseline="0" dirty="0"/>
              <a:t>Role of castrati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C9BE-B9EA-954C-A689-9D898D4B22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6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Ensemble movement and large scale finales, “servant and aristocrats</a:t>
            </a:r>
            <a:r>
              <a:rPr lang="en-US" baseline="0" dirty="0"/>
              <a:t> could mix together musically in a way that challenged old divisions and hierarchies.”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C9BE-B9EA-954C-A689-9D898D4B22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Crude</a:t>
            </a:r>
            <a:r>
              <a:rPr lang="en-US" baseline="0" dirty="0"/>
              <a:t> physical humor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C9BE-B9EA-954C-A689-9D898D4B22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8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“Plots</a:t>
            </a:r>
            <a:r>
              <a:rPr lang="en-US" baseline="0" dirty="0"/>
              <a:t> were set in the present day, granting them the potential for direct social and cultural critique that opera </a:t>
            </a:r>
            <a:r>
              <a:rPr lang="en-US" baseline="0" dirty="0" err="1"/>
              <a:t>seria’s</a:t>
            </a:r>
            <a:r>
              <a:rPr lang="en-US" baseline="0" dirty="0"/>
              <a:t> distant heroes and heroines could only claim through allegory.”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C9BE-B9EA-954C-A689-9D898D4B22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72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“slapstick” refers to Harlequin’s baton</a:t>
            </a:r>
          </a:p>
          <a:p>
            <a:r>
              <a:rPr lang="en-US" dirty="0" err="1"/>
              <a:t>Leporello</a:t>
            </a:r>
            <a:r>
              <a:rPr lang="en-US" dirty="0"/>
              <a:t>, don Giovanni’s servant, is a “direct descendant” of Harlequin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C9BE-B9EA-954C-A689-9D898D4B22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53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between the old</a:t>
            </a:r>
            <a:r>
              <a:rPr lang="en-US" baseline="0" dirty="0"/>
              <a:t> fashioned (marriage by arrangement) and the modern (falling in love)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C9BE-B9EA-954C-A689-9D898D4B22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82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Conventional to have characters point up the moral of the plot at the end of the opera.  We saw this in Don Giovanni.  </a:t>
            </a:r>
            <a:r>
              <a:rPr lang="en-US" dirty="0" err="1"/>
              <a:t>Norina</a:t>
            </a:r>
            <a:r>
              <a:rPr lang="en-US" dirty="0"/>
              <a:t> does it at the end of </a:t>
            </a:r>
            <a:r>
              <a:rPr lang="en-US"/>
              <a:t>Don Pasquale.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C9BE-B9EA-954C-A689-9D898D4B22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2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10/13/21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6897" y="-1022719"/>
            <a:ext cx="9896551" cy="4255835"/>
          </a:xfrm>
        </p:spPr>
        <p:txBody>
          <a:bodyPr>
            <a:normAutofit/>
          </a:bodyPr>
          <a:lstStyle/>
          <a:p>
            <a:pPr algn="ctr"/>
            <a:br>
              <a:rPr lang="en-US" sz="7200" dirty="0"/>
            </a:br>
            <a:r>
              <a:rPr lang="en-US" sz="6000" dirty="0"/>
              <a:t>DON PASQUALE:</a:t>
            </a:r>
            <a:br>
              <a:rPr lang="en-US" sz="6000" dirty="0"/>
            </a:br>
            <a:r>
              <a:rPr lang="en-US" sz="6000" dirty="0"/>
              <a:t>Opera </a:t>
            </a:r>
            <a:r>
              <a:rPr lang="en-US" sz="6000" dirty="0" err="1"/>
              <a:t>buffa</a:t>
            </a:r>
            <a:r>
              <a:rPr lang="en-US" sz="6000" dirty="0"/>
              <a:t> &amp; </a:t>
            </a:r>
            <a:br>
              <a:rPr lang="en-US" sz="6000" dirty="0"/>
            </a:br>
            <a:r>
              <a:rPr lang="en-US" sz="6000" dirty="0"/>
              <a:t>Commedia </a:t>
            </a:r>
            <a:r>
              <a:rPr lang="en-US" sz="6000" dirty="0" err="1"/>
              <a:t>dell’arte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79617"/>
            <a:ext cx="4745718" cy="267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9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err="1"/>
              <a:t>Pierrot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Sad clown</a:t>
            </a:r>
          </a:p>
          <a:p>
            <a:r>
              <a:rPr lang="en-US" sz="3200" dirty="0"/>
              <a:t>Pines for love of </a:t>
            </a:r>
            <a:r>
              <a:rPr lang="en-US" sz="3200" dirty="0" err="1"/>
              <a:t>Columbina</a:t>
            </a:r>
            <a:endParaRPr lang="en-US" sz="3200" dirty="0"/>
          </a:p>
          <a:p>
            <a:r>
              <a:rPr lang="en-US" sz="3200" dirty="0"/>
              <a:t>Loses out to </a:t>
            </a:r>
            <a:r>
              <a:rPr lang="en-US" sz="3200" dirty="0" err="1"/>
              <a:t>Arlequino</a:t>
            </a:r>
            <a:endParaRPr lang="en-US" sz="3200" dirty="0"/>
          </a:p>
        </p:txBody>
      </p:sp>
      <p:pic>
        <p:nvPicPr>
          <p:cNvPr id="4" name="Picture 3" descr="220px-Jean-Antoine_Watteau_-_Pierrot,_dit_autrefois_Gil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048" y="1600200"/>
            <a:ext cx="2794000" cy="3492500"/>
          </a:xfrm>
          <a:prstGeom prst="rect">
            <a:avLst/>
          </a:prstGeom>
        </p:spPr>
      </p:pic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363" y="3663950"/>
            <a:ext cx="19145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0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err="1"/>
              <a:t>Pantalone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Old man, merchant</a:t>
            </a:r>
          </a:p>
          <a:p>
            <a:r>
              <a:rPr lang="en-US" sz="3200" dirty="0"/>
              <a:t>Miser</a:t>
            </a:r>
          </a:p>
          <a:p>
            <a:r>
              <a:rPr lang="en-US" sz="3200" dirty="0"/>
              <a:t>Professes poverty but is</a:t>
            </a:r>
          </a:p>
          <a:p>
            <a:pPr marL="0" indent="0">
              <a:buNone/>
            </a:pPr>
            <a:r>
              <a:rPr lang="en-US" sz="3200" dirty="0"/>
              <a:t>   obsessed about money</a:t>
            </a:r>
          </a:p>
          <a:p>
            <a:r>
              <a:rPr lang="en-US" sz="3200" dirty="0"/>
              <a:t>Lustful, lascivious</a:t>
            </a:r>
          </a:p>
          <a:p>
            <a:r>
              <a:rPr lang="en-US" sz="3200" dirty="0"/>
              <a:t>Thinks himself a master seducer</a:t>
            </a:r>
          </a:p>
          <a:p>
            <a:r>
              <a:rPr lang="en-US" sz="3200" dirty="0"/>
              <a:t>Usually gets duped in the end</a:t>
            </a:r>
          </a:p>
        </p:txBody>
      </p:sp>
      <p:pic>
        <p:nvPicPr>
          <p:cNvPr id="6" name="Picture 5" descr="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671" y="555625"/>
            <a:ext cx="2956329" cy="3444875"/>
          </a:xfrm>
          <a:prstGeom prst="rect">
            <a:avLst/>
          </a:prstGeom>
        </p:spPr>
      </p:pic>
      <p:pic>
        <p:nvPicPr>
          <p:cNvPr id="7" name="Picture 6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296" y="4000500"/>
            <a:ext cx="24288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65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Il </a:t>
            </a:r>
            <a:r>
              <a:rPr lang="en-US" sz="4800" dirty="0" err="1"/>
              <a:t>Dottore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pedant</a:t>
            </a:r>
          </a:p>
          <a:p>
            <a:r>
              <a:rPr lang="en-US" sz="3200" dirty="0"/>
              <a:t>Professes to know everything</a:t>
            </a:r>
          </a:p>
          <a:p>
            <a:r>
              <a:rPr lang="en-US" sz="3200" dirty="0"/>
              <a:t>Loves to expound</a:t>
            </a:r>
          </a:p>
          <a:p>
            <a:r>
              <a:rPr lang="en-US" sz="3200" dirty="0"/>
              <a:t>A pretentious windbag</a:t>
            </a:r>
          </a:p>
        </p:txBody>
      </p:sp>
      <p:pic>
        <p:nvPicPr>
          <p:cNvPr id="7" name="Picture 6" descr="e424f01c8cadc7708ff35b3a673633f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5" y="3225800"/>
            <a:ext cx="2222500" cy="2870200"/>
          </a:xfrm>
          <a:prstGeom prst="rect">
            <a:avLst/>
          </a:prstGeom>
        </p:spPr>
      </p:pic>
      <p:pic>
        <p:nvPicPr>
          <p:cNvPr id="8" name="Picture 7" descr="1bda9d58ad5202e9cc2d65824e54c3f4--illustrations-poster-dell-ar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476375"/>
            <a:ext cx="2133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85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The Lovers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Romantic Leads</a:t>
            </a:r>
          </a:p>
          <a:p>
            <a:r>
              <a:rPr lang="en-US" sz="3200" dirty="0"/>
              <a:t>In their own world</a:t>
            </a:r>
          </a:p>
          <a:p>
            <a:r>
              <a:rPr lang="en-US" sz="3200" dirty="0"/>
              <a:t>In love with each other, and themselves</a:t>
            </a:r>
          </a:p>
          <a:p>
            <a:r>
              <a:rPr lang="en-US" sz="3200" dirty="0"/>
              <a:t>The only unmasked characters in the show</a:t>
            </a:r>
          </a:p>
          <a:p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530" y="4079875"/>
            <a:ext cx="2939684" cy="201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88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Opera </a:t>
            </a:r>
            <a:r>
              <a:rPr lang="en-US" sz="4800" dirty="0" err="1"/>
              <a:t>Buffa</a:t>
            </a:r>
            <a:r>
              <a:rPr lang="en-US" sz="4800" dirty="0"/>
              <a:t> and </a:t>
            </a:r>
            <a:r>
              <a:rPr lang="en-US" sz="4800" i="1" dirty="0"/>
              <a:t>Don Pasquale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6379" y="1600199"/>
            <a:ext cx="8419669" cy="504748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Though opera </a:t>
            </a:r>
            <a:r>
              <a:rPr lang="en-US" sz="3200" dirty="0" err="1"/>
              <a:t>buffa</a:t>
            </a:r>
            <a:r>
              <a:rPr lang="en-US" sz="3200" dirty="0"/>
              <a:t> declined after 1840, Donizetti continued to write comic operas as well as serious ones.</a:t>
            </a:r>
          </a:p>
          <a:p>
            <a:r>
              <a:rPr lang="en-US" sz="3200" dirty="0"/>
              <a:t>Donizetti’s special contribution was to mix pathos and emotion with the farcical.</a:t>
            </a:r>
          </a:p>
          <a:p>
            <a:r>
              <a:rPr lang="en-US" sz="3200" dirty="0"/>
              <a:t>“As the music oscillates between the comic and sentimental, it encourages us to believe in the emotional capacity of the characters.”</a:t>
            </a:r>
          </a:p>
          <a:p>
            <a:r>
              <a:rPr lang="en-US" sz="3200" dirty="0"/>
              <a:t>Conventional to have characters point up the moral of the plot at the end of the opera.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139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Opera </a:t>
            </a:r>
            <a:r>
              <a:rPr lang="en-US" sz="4800" dirty="0" err="1"/>
              <a:t>Buffa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862" y="1600199"/>
            <a:ext cx="8370186" cy="4956175"/>
          </a:xfrm>
        </p:spPr>
        <p:txBody>
          <a:bodyPr>
            <a:normAutofit/>
          </a:bodyPr>
          <a:lstStyle/>
          <a:p>
            <a:r>
              <a:rPr lang="en-US" sz="3200" dirty="0"/>
              <a:t>Emerged as a genre in Italy in the first half of the 18</a:t>
            </a:r>
            <a:r>
              <a:rPr lang="en-US" sz="3200" baseline="30000" dirty="0"/>
              <a:t>th</a:t>
            </a:r>
            <a:r>
              <a:rPr lang="en-US" sz="3200" dirty="0"/>
              <a:t> century (contrasted with opera </a:t>
            </a:r>
            <a:r>
              <a:rPr lang="en-US" sz="3200" dirty="0" err="1"/>
              <a:t>seria</a:t>
            </a:r>
            <a:r>
              <a:rPr lang="en-US" sz="3200" dirty="0"/>
              <a:t>)</a:t>
            </a:r>
          </a:p>
          <a:p>
            <a:r>
              <a:rPr lang="en-US" sz="3200" dirty="0"/>
              <a:t>First used as an informal description of Italian comic operas (commedia in </a:t>
            </a:r>
            <a:r>
              <a:rPr lang="en-US" sz="3200" dirty="0" err="1"/>
              <a:t>musica</a:t>
            </a:r>
            <a:r>
              <a:rPr lang="en-US" sz="3200" dirty="0"/>
              <a:t>, </a:t>
            </a:r>
            <a:r>
              <a:rPr lang="en-US" sz="3200" dirty="0" err="1"/>
              <a:t>dramma</a:t>
            </a:r>
            <a:r>
              <a:rPr lang="en-US" sz="3200" dirty="0"/>
              <a:t> </a:t>
            </a:r>
            <a:r>
              <a:rPr lang="en-US" sz="3200" dirty="0" err="1"/>
              <a:t>comico</a:t>
            </a:r>
            <a:r>
              <a:rPr lang="en-US" sz="3200" dirty="0"/>
              <a:t>, divertimento giocoso)</a:t>
            </a:r>
          </a:p>
          <a:p>
            <a:r>
              <a:rPr lang="en-US" sz="3200" dirty="0"/>
              <a:t>First appeared between acts of opera </a:t>
            </a:r>
            <a:r>
              <a:rPr lang="en-US" sz="3200" dirty="0" err="1"/>
              <a:t>seria</a:t>
            </a:r>
            <a:endParaRPr lang="en-US" sz="3200" dirty="0"/>
          </a:p>
          <a:p>
            <a:r>
              <a:rPr lang="en-US" sz="3200" dirty="0"/>
              <a:t>By 1750, opera </a:t>
            </a:r>
            <a:r>
              <a:rPr lang="en-US" sz="3200" dirty="0" err="1"/>
              <a:t>buffa</a:t>
            </a:r>
            <a:r>
              <a:rPr lang="en-US" sz="3200" dirty="0"/>
              <a:t> outnumbered opera </a:t>
            </a:r>
            <a:r>
              <a:rPr lang="en-US" sz="3200" dirty="0" err="1"/>
              <a:t>seria</a:t>
            </a:r>
            <a:endParaRPr lang="en-US" sz="3200" dirty="0"/>
          </a:p>
          <a:p>
            <a:r>
              <a:rPr lang="en-US" sz="3200" dirty="0"/>
              <a:t>Not exclusively comic—mixture of comedy and pathos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9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Role of Parody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Ridiculed the conventions of opera </a:t>
            </a:r>
            <a:r>
              <a:rPr lang="en-US" sz="3200" dirty="0" err="1"/>
              <a:t>seria</a:t>
            </a:r>
            <a:r>
              <a:rPr lang="en-US" sz="3200" dirty="0"/>
              <a:t>:  </a:t>
            </a:r>
          </a:p>
          <a:p>
            <a:pPr lvl="1"/>
            <a:r>
              <a:rPr lang="en-US" sz="3200" dirty="0"/>
              <a:t>Excesses</a:t>
            </a:r>
          </a:p>
          <a:p>
            <a:pPr lvl="1"/>
            <a:r>
              <a:rPr lang="en-US" sz="3200" dirty="0"/>
              <a:t>Absurdities</a:t>
            </a:r>
          </a:p>
          <a:p>
            <a:pPr lvl="1"/>
            <a:r>
              <a:rPr lang="en-US" sz="3200" dirty="0"/>
              <a:t>Pretensions</a:t>
            </a:r>
          </a:p>
          <a:p>
            <a:pPr marL="365760" lvl="1" indent="0">
              <a:buNone/>
            </a:pPr>
            <a:endParaRPr lang="en-US" sz="3200" dirty="0"/>
          </a:p>
        </p:txBody>
      </p:sp>
      <p:pic>
        <p:nvPicPr>
          <p:cNvPr id="4" name="Picture 3" descr="pjimage-9-1170x7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251" y="2413000"/>
            <a:ext cx="4978797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0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3200" dirty="0"/>
              <a:t>Common people as characters (contrasted with heroes of ancient myth, gods)</a:t>
            </a:r>
          </a:p>
          <a:p>
            <a:r>
              <a:rPr lang="en-US" sz="3200" dirty="0"/>
              <a:t>Often spoken dialogue or simple keyboard-accompaniment</a:t>
            </a:r>
          </a:p>
          <a:p>
            <a:r>
              <a:rPr lang="en-US" sz="3200" dirty="0"/>
              <a:t>Sparkling overture</a:t>
            </a:r>
          </a:p>
          <a:p>
            <a:r>
              <a:rPr lang="en-US" sz="3200" dirty="0"/>
              <a:t>Wider range of voice types</a:t>
            </a:r>
          </a:p>
          <a:p>
            <a:r>
              <a:rPr lang="en-US" sz="3200" dirty="0"/>
              <a:t>Patter, Ensemble numbers/finales</a:t>
            </a:r>
          </a:p>
          <a:p>
            <a:r>
              <a:rPr lang="en-US" sz="3200" dirty="0"/>
              <a:t>Stock characters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9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Outstanding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14925"/>
          </a:xfrm>
        </p:spPr>
        <p:txBody>
          <a:bodyPr>
            <a:normAutofit/>
          </a:bodyPr>
          <a:lstStyle/>
          <a:p>
            <a:r>
              <a:rPr lang="en-US" sz="3200" dirty="0"/>
              <a:t>Mozart</a:t>
            </a:r>
          </a:p>
          <a:p>
            <a:pPr lvl="1"/>
            <a:r>
              <a:rPr lang="en-US" sz="3200" dirty="0"/>
              <a:t>The Marriage of Figaro</a:t>
            </a:r>
          </a:p>
          <a:p>
            <a:pPr lvl="1"/>
            <a:r>
              <a:rPr lang="en-US" sz="3200" dirty="0"/>
              <a:t>Don Giovanni</a:t>
            </a:r>
          </a:p>
          <a:p>
            <a:pPr lvl="1"/>
            <a:r>
              <a:rPr lang="en-US" sz="3200" dirty="0" err="1"/>
              <a:t>Cosi</a:t>
            </a:r>
            <a:r>
              <a:rPr lang="en-US" sz="3200" dirty="0"/>
              <a:t> Fan </a:t>
            </a:r>
            <a:r>
              <a:rPr lang="en-US" sz="3200" dirty="0" err="1"/>
              <a:t>Tutte</a:t>
            </a:r>
            <a:endParaRPr lang="en-US" sz="3200" dirty="0"/>
          </a:p>
          <a:p>
            <a:r>
              <a:rPr lang="en-US" sz="3200" dirty="0"/>
              <a:t>Rossini</a:t>
            </a:r>
          </a:p>
          <a:p>
            <a:pPr lvl="1"/>
            <a:r>
              <a:rPr lang="en-US" sz="3200" dirty="0"/>
              <a:t>Barber of Seville</a:t>
            </a:r>
          </a:p>
          <a:p>
            <a:pPr lvl="1"/>
            <a:r>
              <a:rPr lang="en-US" sz="3200" dirty="0"/>
              <a:t>Le Comte </a:t>
            </a:r>
            <a:r>
              <a:rPr lang="en-US" sz="3200" dirty="0" err="1"/>
              <a:t>Ory</a:t>
            </a:r>
            <a:endParaRPr lang="en-US" sz="3200" dirty="0"/>
          </a:p>
          <a:p>
            <a:r>
              <a:rPr lang="en-US" sz="3200" dirty="0"/>
              <a:t>Donizetti</a:t>
            </a:r>
          </a:p>
          <a:p>
            <a:pPr lvl="1"/>
            <a:r>
              <a:rPr lang="en-US" sz="3200" dirty="0" err="1"/>
              <a:t>L’Elisir</a:t>
            </a:r>
            <a:r>
              <a:rPr lang="en-US" sz="3200" dirty="0"/>
              <a:t> </a:t>
            </a:r>
            <a:r>
              <a:rPr lang="en-US" sz="3200" dirty="0" err="1"/>
              <a:t>d’Amore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412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Commedia </a:t>
            </a:r>
            <a:r>
              <a:rPr lang="en-US" sz="4800" dirty="0" err="1"/>
              <a:t>dell’Arte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967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16</a:t>
            </a:r>
            <a:r>
              <a:rPr lang="en-US" sz="3600" baseline="30000" dirty="0"/>
              <a:t>th</a:t>
            </a:r>
            <a:r>
              <a:rPr lang="en-US" sz="3600" dirty="0"/>
              <a:t> Century Italy</a:t>
            </a:r>
          </a:p>
          <a:p>
            <a:r>
              <a:rPr lang="en-US" sz="3600" dirty="0"/>
              <a:t>Characterized by masked “types”</a:t>
            </a:r>
          </a:p>
          <a:p>
            <a:r>
              <a:rPr lang="en-US" sz="3600" dirty="0"/>
              <a:t>Stock Characters</a:t>
            </a:r>
          </a:p>
          <a:p>
            <a:pPr lvl="1"/>
            <a:r>
              <a:rPr lang="en-US" sz="3300" dirty="0"/>
              <a:t>Clowns (</a:t>
            </a:r>
            <a:r>
              <a:rPr lang="en-US" sz="3300" dirty="0" err="1"/>
              <a:t>Zanni</a:t>
            </a:r>
            <a:r>
              <a:rPr lang="en-US" sz="3300" dirty="0"/>
              <a:t>)—servants: sly, alert, sharp</a:t>
            </a:r>
          </a:p>
          <a:p>
            <a:pPr lvl="1"/>
            <a:r>
              <a:rPr lang="en-US" sz="3300" dirty="0"/>
              <a:t>Villains (</a:t>
            </a:r>
            <a:r>
              <a:rPr lang="en-US" sz="3300" dirty="0" err="1"/>
              <a:t>Vecchi</a:t>
            </a:r>
            <a:r>
              <a:rPr lang="en-US" sz="3300" dirty="0"/>
              <a:t>)—old men, proud, powerful</a:t>
            </a:r>
          </a:p>
          <a:p>
            <a:pPr lvl="1"/>
            <a:r>
              <a:rPr lang="en-US" sz="3300" dirty="0"/>
              <a:t>Lovers (</a:t>
            </a:r>
            <a:r>
              <a:rPr lang="en-US" sz="3300" dirty="0" err="1"/>
              <a:t>Innamorati</a:t>
            </a:r>
            <a:r>
              <a:rPr lang="en-US" sz="3300" dirty="0"/>
              <a:t>)—in love with each other (and themselves), self-obsessed, selfish</a:t>
            </a:r>
          </a:p>
          <a:p>
            <a:r>
              <a:rPr lang="en-US" sz="3600" dirty="0"/>
              <a:t>Crude physical humor</a:t>
            </a:r>
          </a:p>
          <a:p>
            <a:r>
              <a:rPr lang="en-US" sz="3600" dirty="0"/>
              <a:t>Exaggerated for Comic Effect</a:t>
            </a:r>
          </a:p>
        </p:txBody>
      </p:sp>
    </p:spTree>
    <p:extLst>
      <p:ext uri="{BB962C8B-B14F-4D97-AF65-F5344CB8AC3E}">
        <p14:creationId xmlns:p14="http://schemas.microsoft.com/office/powerpoint/2010/main" val="284221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Commedia </a:t>
            </a:r>
            <a:r>
              <a:rPr lang="en-US" sz="4800" dirty="0" err="1"/>
              <a:t>dell’arte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356727" cy="5146675"/>
          </a:xfrm>
        </p:spPr>
        <p:txBody>
          <a:bodyPr>
            <a:normAutofit/>
          </a:bodyPr>
          <a:lstStyle/>
          <a:p>
            <a:r>
              <a:rPr lang="en-US" sz="3600" dirty="0"/>
              <a:t>Employed women as actors</a:t>
            </a:r>
          </a:p>
          <a:p>
            <a:r>
              <a:rPr lang="en-US" sz="3600" dirty="0"/>
              <a:t>Plays were both scripted and improvised</a:t>
            </a:r>
          </a:p>
          <a:p>
            <a:r>
              <a:rPr lang="en-US" sz="3600" dirty="0"/>
              <a:t>Often performed outdoors on platforms or in piazzas</a:t>
            </a:r>
          </a:p>
          <a:p>
            <a:r>
              <a:rPr lang="en-US" sz="3600" dirty="0"/>
              <a:t>Traveled throughout Europe</a:t>
            </a:r>
          </a:p>
          <a:p>
            <a:r>
              <a:rPr lang="en-US" sz="3600" dirty="0"/>
              <a:t>Plots set in the present day</a:t>
            </a:r>
          </a:p>
          <a:p>
            <a:r>
              <a:rPr lang="en-US" sz="3600" dirty="0"/>
              <a:t>Inspired later playwrights, such as Molière, and opera </a:t>
            </a:r>
            <a:r>
              <a:rPr lang="en-US" sz="3600" dirty="0" err="1"/>
              <a:t>buffa</a:t>
            </a:r>
            <a:r>
              <a:rPr lang="en-US" sz="3600" dirty="0"/>
              <a:t> (Rossini, Verdi)</a:t>
            </a:r>
          </a:p>
        </p:txBody>
      </p:sp>
    </p:spTree>
    <p:extLst>
      <p:ext uri="{BB962C8B-B14F-4D97-AF65-F5344CB8AC3E}">
        <p14:creationId xmlns:p14="http://schemas.microsoft.com/office/powerpoint/2010/main" val="363578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err="1"/>
              <a:t>Arlecchino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/>
              <a:t>Arlecchino</a:t>
            </a:r>
            <a:r>
              <a:rPr lang="en-US" sz="3600" dirty="0"/>
              <a:t> (Harlequin)</a:t>
            </a:r>
          </a:p>
          <a:p>
            <a:pPr lvl="1"/>
            <a:r>
              <a:rPr lang="en-US" sz="3300" dirty="0"/>
              <a:t>Male Servant</a:t>
            </a:r>
          </a:p>
          <a:p>
            <a:pPr lvl="1"/>
            <a:r>
              <a:rPr lang="en-US" sz="3300" dirty="0"/>
              <a:t>Clown</a:t>
            </a:r>
          </a:p>
          <a:p>
            <a:pPr lvl="1"/>
            <a:r>
              <a:rPr lang="en-US" sz="3300" dirty="0"/>
              <a:t>Lives in the Present</a:t>
            </a:r>
          </a:p>
          <a:p>
            <a:pPr lvl="1"/>
            <a:r>
              <a:rPr lang="en-US" sz="3300" dirty="0"/>
              <a:t>Loves tricks and physical </a:t>
            </a:r>
          </a:p>
          <a:p>
            <a:pPr marL="365760" lvl="1" indent="0">
              <a:buNone/>
            </a:pPr>
            <a:r>
              <a:rPr lang="en-US" sz="3300" dirty="0"/>
              <a:t>antics</a:t>
            </a:r>
          </a:p>
          <a:p>
            <a:pPr lvl="1"/>
            <a:r>
              <a:rPr lang="en-US" sz="3300" dirty="0"/>
              <a:t>Seldom considers consequences </a:t>
            </a:r>
          </a:p>
          <a:p>
            <a:pPr marL="365760" lvl="1" indent="0">
              <a:buNone/>
            </a:pPr>
            <a:r>
              <a:rPr lang="en-US" sz="3300" dirty="0"/>
              <a:t>of his actions until it’s too late</a:t>
            </a:r>
          </a:p>
        </p:txBody>
      </p:sp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375" y="1600200"/>
            <a:ext cx="3222625" cy="32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88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/>
              <a:t>Columbina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Female Servant</a:t>
            </a:r>
          </a:p>
          <a:p>
            <a:r>
              <a:rPr lang="en-US" sz="3200" dirty="0"/>
              <a:t>Fresh, frisky, flirty</a:t>
            </a:r>
          </a:p>
          <a:p>
            <a:r>
              <a:rPr lang="en-US" sz="3200" dirty="0"/>
              <a:t>Not afraid to flaunt her </a:t>
            </a:r>
          </a:p>
          <a:p>
            <a:pPr marL="0" indent="0">
              <a:buNone/>
            </a:pPr>
            <a:r>
              <a:rPr lang="en-US" sz="3200" dirty="0"/>
              <a:t>   physical attributes</a:t>
            </a:r>
          </a:p>
          <a:p>
            <a:r>
              <a:rPr lang="en-US" sz="3200" dirty="0"/>
              <a:t>The smartest character in</a:t>
            </a:r>
          </a:p>
          <a:p>
            <a:pPr marL="0" indent="0">
              <a:buNone/>
            </a:pPr>
            <a:r>
              <a:rPr lang="en-US" sz="3200" dirty="0"/>
              <a:t>    a scenario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538" y="1385308"/>
            <a:ext cx="1922462" cy="3896883"/>
          </a:xfrm>
          <a:prstGeom prst="rect">
            <a:avLst/>
          </a:prstGeom>
        </p:spPr>
      </p:pic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463" y="3333750"/>
            <a:ext cx="21240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4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10033</TotalTime>
  <Words>609</Words>
  <Application>Microsoft Macintosh PowerPoint</Application>
  <PresentationFormat>On-screen Show (4:3)</PresentationFormat>
  <Paragraphs>107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Wingdings</vt:lpstr>
      <vt:lpstr>Wingdings 2</vt:lpstr>
      <vt:lpstr>Median</vt:lpstr>
      <vt:lpstr> DON PASQUALE: Opera buffa &amp;  Commedia dell’arte</vt:lpstr>
      <vt:lpstr>Opera Buffa</vt:lpstr>
      <vt:lpstr>Role of Parody</vt:lpstr>
      <vt:lpstr>Characteristics</vt:lpstr>
      <vt:lpstr>Outstanding Examples</vt:lpstr>
      <vt:lpstr>Commedia dell’Arte</vt:lpstr>
      <vt:lpstr>Commedia dell’arte</vt:lpstr>
      <vt:lpstr>Arlecchino</vt:lpstr>
      <vt:lpstr>Columbina</vt:lpstr>
      <vt:lpstr>Pierrot</vt:lpstr>
      <vt:lpstr>Pantalone</vt:lpstr>
      <vt:lpstr>Il Dottore</vt:lpstr>
      <vt:lpstr>The Lovers</vt:lpstr>
      <vt:lpstr>Opera Buffa and Don Pasquale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Commedia dell’arte</dc:title>
  <dc:creator>Penney</dc:creator>
  <cp:lastModifiedBy>Linda Shamoon</cp:lastModifiedBy>
  <cp:revision>35</cp:revision>
  <cp:lastPrinted>2021-10-11T13:40:39Z</cp:lastPrinted>
  <dcterms:created xsi:type="dcterms:W3CDTF">2021-07-01T16:42:59Z</dcterms:created>
  <dcterms:modified xsi:type="dcterms:W3CDTF">2021-10-14T00:44:30Z</dcterms:modified>
</cp:coreProperties>
</file>