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6" r:id="rId3"/>
    <p:sldId id="264" r:id="rId4"/>
    <p:sldId id="271" r:id="rId5"/>
    <p:sldId id="265" r:id="rId6"/>
    <p:sldId id="272" r:id="rId7"/>
    <p:sldId id="266" r:id="rId8"/>
    <p:sldId id="267" r:id="rId9"/>
    <p:sldId id="277" r:id="rId10"/>
    <p:sldId id="273" r:id="rId11"/>
    <p:sldId id="274" r:id="rId12"/>
    <p:sldId id="268" r:id="rId13"/>
    <p:sldId id="259" r:id="rId14"/>
    <p:sldId id="279" r:id="rId15"/>
    <p:sldId id="269" r:id="rId16"/>
    <p:sldId id="275" r:id="rId17"/>
    <p:sldId id="278" r:id="rId18"/>
    <p:sldId id="260" r:id="rId19"/>
    <p:sldId id="261" r:id="rId20"/>
    <p:sldId id="258" r:id="rId21"/>
    <p:sldId id="262" r:id="rId22"/>
    <p:sldId id="263" r:id="rId23"/>
    <p:sldId id="270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 showGuides="1">
      <p:cViewPr varScale="1">
        <p:scale>
          <a:sx n="91" d="100"/>
          <a:sy n="91" d="100"/>
        </p:scale>
        <p:origin x="208" y="6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84222-4037-45B4-B7D8-99001B9173AD}" type="datetimeFigureOut">
              <a:rPr lang="en-US" smtClean="0"/>
              <a:t>10/6/21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F5D9D-AC12-4679-A9BB-A161A77DE2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2909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84222-4037-45B4-B7D8-99001B9173AD}" type="datetimeFigureOut">
              <a:rPr lang="en-US" smtClean="0"/>
              <a:t>10/6/21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F5D9D-AC12-4679-A9BB-A161A77DE2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3645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84222-4037-45B4-B7D8-99001B9173AD}" type="datetimeFigureOut">
              <a:rPr lang="en-US" smtClean="0"/>
              <a:t>10/6/21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F5D9D-AC12-4679-A9BB-A161A77DE2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497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84222-4037-45B4-B7D8-99001B9173AD}" type="datetimeFigureOut">
              <a:rPr lang="en-US" smtClean="0"/>
              <a:t>10/6/21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F5D9D-AC12-4679-A9BB-A161A77DE2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4991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84222-4037-45B4-B7D8-99001B9173AD}" type="datetimeFigureOut">
              <a:rPr lang="en-US" smtClean="0"/>
              <a:t>10/6/21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F5D9D-AC12-4679-A9BB-A161A77DE2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4156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84222-4037-45B4-B7D8-99001B9173AD}" type="datetimeFigureOut">
              <a:rPr lang="en-US" smtClean="0"/>
              <a:t>10/6/21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F5D9D-AC12-4679-A9BB-A161A77DE2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7193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84222-4037-45B4-B7D8-99001B9173AD}" type="datetimeFigureOut">
              <a:rPr lang="en-US" smtClean="0"/>
              <a:t>10/6/21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F5D9D-AC12-4679-A9BB-A161A77DE2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2689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84222-4037-45B4-B7D8-99001B9173AD}" type="datetimeFigureOut">
              <a:rPr lang="en-US" smtClean="0"/>
              <a:t>10/6/21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F5D9D-AC12-4679-A9BB-A161A77DE2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8803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84222-4037-45B4-B7D8-99001B9173AD}" type="datetimeFigureOut">
              <a:rPr lang="en-US" smtClean="0"/>
              <a:t>10/6/21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F5D9D-AC12-4679-A9BB-A161A77DE2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5693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84222-4037-45B4-B7D8-99001B9173AD}" type="datetimeFigureOut">
              <a:rPr lang="en-US" smtClean="0"/>
              <a:t>10/6/21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F5D9D-AC12-4679-A9BB-A161A77DE2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2396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84222-4037-45B4-B7D8-99001B9173AD}" type="datetimeFigureOut">
              <a:rPr lang="en-US" smtClean="0"/>
              <a:t>10/6/21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F5D9D-AC12-4679-A9BB-A161A77DE2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0982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784222-4037-45B4-B7D8-99001B9173AD}" type="datetimeFigureOut">
              <a:rPr lang="en-US" smtClean="0"/>
              <a:t>10/6/21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BF5D9D-AC12-4679-A9BB-A161A77DE2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813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7fuuD5hQwYw&amp;ab_channel=HoustonGrandOpera" TargetMode="External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7fuuD5hQwYw?feature=oembed" TargetMode="External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800" b="1" dirty="0"/>
              <a:t>Lorenzo Da Ponte: An Operatic Life</a:t>
            </a:r>
            <a:br>
              <a:rPr lang="en-US" sz="4800" b="1" dirty="0"/>
            </a:br>
            <a:r>
              <a:rPr lang="en-US" sz="4800" b="1" dirty="0"/>
              <a:t>(1749-1838)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Mozart’s Librettist</a:t>
            </a:r>
          </a:p>
        </p:txBody>
      </p:sp>
    </p:spTree>
    <p:extLst>
      <p:ext uri="{BB962C8B-B14F-4D97-AF65-F5344CB8AC3E}">
        <p14:creationId xmlns:p14="http://schemas.microsoft.com/office/powerpoint/2010/main" val="2251218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New York's first professor of Italian literature</a:t>
            </a:r>
            <a:br>
              <a:rPr lang="en-US" b="1" dirty="0"/>
            </a:b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63577" y="1825625"/>
            <a:ext cx="5864846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9688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America's nascent opera company-  1833</a:t>
            </a:r>
            <a:br>
              <a:rPr lang="en-US" b="1" dirty="0"/>
            </a:b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63577" y="1825625"/>
            <a:ext cx="5864846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5621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Critical Response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Strengths:  sharp characterization, humorous and satirical passages</a:t>
            </a:r>
          </a:p>
          <a:p>
            <a:r>
              <a:rPr lang="en-US" dirty="0"/>
              <a:t>Classified as </a:t>
            </a:r>
            <a:r>
              <a:rPr lang="en-US" b="1" i="1" dirty="0" err="1"/>
              <a:t>Dramma</a:t>
            </a:r>
            <a:r>
              <a:rPr lang="en-US" b="1" i="1" dirty="0"/>
              <a:t> giocoso</a:t>
            </a:r>
            <a:r>
              <a:rPr lang="en-US" dirty="0"/>
              <a:t> (Italian, literally: drama with jokes),</a:t>
            </a:r>
            <a:r>
              <a:rPr lang="en-US" i="1" u="sng" dirty="0"/>
              <a:t> </a:t>
            </a:r>
            <a:r>
              <a:rPr lang="en-US" b="1" i="1" u="sng" dirty="0"/>
              <a:t>opera buffa  </a:t>
            </a:r>
            <a:r>
              <a:rPr lang="en-US" dirty="0"/>
              <a:t>(blends comedy</a:t>
            </a:r>
            <a:r>
              <a:rPr lang="en-US"/>
              <a:t>, melodrama and</a:t>
            </a:r>
            <a:r>
              <a:rPr lang="en-US" dirty="0"/>
              <a:t> supernatural elements.)</a:t>
            </a:r>
          </a:p>
          <a:p>
            <a:r>
              <a:rPr lang="en-US" dirty="0"/>
              <a:t> Portrayal of grand passions not his strength</a:t>
            </a:r>
          </a:p>
          <a:p>
            <a:r>
              <a:rPr lang="en-US" dirty="0"/>
              <a:t>Gustave Flaubert called </a:t>
            </a:r>
            <a:r>
              <a:rPr lang="en-US" b="1" i="1" dirty="0"/>
              <a:t>Don Giovanni</a:t>
            </a:r>
            <a:r>
              <a:rPr lang="en-US" dirty="0"/>
              <a:t>, along with </a:t>
            </a:r>
            <a:r>
              <a:rPr lang="en-US" b="1" i="1" dirty="0"/>
              <a:t>Hamlet</a:t>
            </a:r>
            <a:r>
              <a:rPr lang="en-US" dirty="0"/>
              <a:t> and the sea:</a:t>
            </a:r>
          </a:p>
          <a:p>
            <a:pPr marL="0" indent="0">
              <a:buNone/>
            </a:pPr>
            <a:r>
              <a:rPr lang="en-US" dirty="0"/>
              <a:t>   “the three finest things God ever made.” </a:t>
            </a:r>
          </a:p>
        </p:txBody>
      </p:sp>
    </p:spTree>
    <p:extLst>
      <p:ext uri="{BB962C8B-B14F-4D97-AF65-F5344CB8AC3E}">
        <p14:creationId xmlns:p14="http://schemas.microsoft.com/office/powerpoint/2010/main" val="29581382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1830</a:t>
            </a:r>
          </a:p>
        </p:txBody>
      </p:sp>
      <p:pic>
        <p:nvPicPr>
          <p:cNvPr id="1026" name="Picture 2" descr="https://upload.wikimedia.org/wikipedia/commons/2/2b/Samuel_Morse_zugeschrieben_Lorenzo_Da_Ponte_New_York_Yacht_Club_Detail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7438" y="1825625"/>
            <a:ext cx="5457123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47652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Tirso</a:t>
            </a:r>
            <a:r>
              <a:rPr lang="en-US" dirty="0"/>
              <a:t> de Molina, </a:t>
            </a:r>
            <a:r>
              <a:rPr lang="en-US" b="1" dirty="0"/>
              <a:t>El </a:t>
            </a:r>
            <a:r>
              <a:rPr lang="en-US" b="1" dirty="0" err="1"/>
              <a:t>burlador</a:t>
            </a:r>
            <a:r>
              <a:rPr lang="en-US" b="1" dirty="0"/>
              <a:t> de </a:t>
            </a:r>
            <a:r>
              <a:rPr lang="en-US" b="1" dirty="0" err="1"/>
              <a:t>Sevilla</a:t>
            </a:r>
            <a:r>
              <a:rPr lang="en-US" b="1" dirty="0"/>
              <a:t>, </a:t>
            </a:r>
            <a:r>
              <a:rPr lang="en-US" dirty="0"/>
              <a:t>original</a:t>
            </a:r>
            <a:r>
              <a:rPr lang="en-US" b="1" dirty="0"/>
              <a:t> </a:t>
            </a:r>
            <a:r>
              <a:rPr lang="en-US" dirty="0"/>
              <a:t>Spanish tale, </a:t>
            </a:r>
            <a:r>
              <a:rPr lang="en-US"/>
              <a:t>dates back 150 years</a:t>
            </a:r>
            <a:endParaRPr lang="en-US" dirty="0"/>
          </a:p>
          <a:p>
            <a:r>
              <a:rPr lang="en-US" dirty="0"/>
              <a:t>Countless puppet show versions</a:t>
            </a:r>
          </a:p>
          <a:p>
            <a:r>
              <a:rPr lang="en-US" dirty="0"/>
              <a:t>Moliere plays</a:t>
            </a:r>
          </a:p>
          <a:p>
            <a:r>
              <a:rPr lang="en-US" dirty="0"/>
              <a:t>Ballet by Gluck</a:t>
            </a:r>
          </a:p>
          <a:p>
            <a:r>
              <a:rPr lang="en-US" b="1" i="1" dirty="0"/>
              <a:t>The Stone Guest </a:t>
            </a:r>
            <a:r>
              <a:rPr lang="en-US" dirty="0"/>
              <a:t>(earlier opera version of the tale)  becomes </a:t>
            </a:r>
            <a:r>
              <a:rPr lang="en-US" dirty="0" err="1"/>
              <a:t>DaPonte’s</a:t>
            </a:r>
            <a:r>
              <a:rPr lang="en-US" dirty="0"/>
              <a:t> version of the tale </a:t>
            </a:r>
            <a:r>
              <a:rPr lang="en-US" b="1" i="1" dirty="0"/>
              <a:t>The Rake Punished (Il </a:t>
            </a:r>
            <a:r>
              <a:rPr lang="en-US" b="1" i="1" dirty="0" err="1"/>
              <a:t>dissoluto</a:t>
            </a:r>
            <a:r>
              <a:rPr lang="en-US" b="1" i="1" dirty="0"/>
              <a:t> </a:t>
            </a:r>
            <a:r>
              <a:rPr lang="en-US" b="1" i="1" dirty="0" err="1"/>
              <a:t>punito</a:t>
            </a:r>
            <a:r>
              <a:rPr lang="en-US" b="1" i="1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0284555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Evaluate Characterization—your view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 err="1"/>
              <a:t>DaPonte’s</a:t>
            </a:r>
            <a:r>
              <a:rPr lang="en-US" dirty="0"/>
              <a:t> Life &amp; Style</a:t>
            </a:r>
          </a:p>
        </p:txBody>
      </p:sp>
    </p:spTree>
    <p:extLst>
      <p:ext uri="{BB962C8B-B14F-4D97-AF65-F5344CB8AC3E}">
        <p14:creationId xmlns:p14="http://schemas.microsoft.com/office/powerpoint/2010/main" val="3290516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6241" y="438913"/>
            <a:ext cx="3817176" cy="5878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16703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Evaluate Da Ponte—your view?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 from the canals of Venice to the streets of New York</a:t>
            </a:r>
          </a:p>
          <a:p>
            <a:r>
              <a:rPr lang="en-US" dirty="0"/>
              <a:t> Da Ponte was at different times priest, professional gambler, proprietor of a bordello, passionate lover of many </a:t>
            </a:r>
            <a:r>
              <a:rPr lang="en-US" dirty="0" err="1"/>
              <a:t>women,banned</a:t>
            </a:r>
            <a:r>
              <a:rPr lang="en-US" dirty="0"/>
              <a:t> from  Venice, political agitator, court poet, impresario, grocery store owner, and the first professor of Italian literature at Columbia University</a:t>
            </a:r>
          </a:p>
          <a:p>
            <a:r>
              <a:rPr lang="en-US" dirty="0"/>
              <a:t>Your view of Da Ponte?  Bolt’s view (3)</a:t>
            </a:r>
          </a:p>
          <a:p>
            <a:r>
              <a:rPr lang="en-US" dirty="0"/>
              <a:t> How might Da Ponte’s own life be reflected in his view/portrayal of Don Giovanni?</a:t>
            </a:r>
          </a:p>
        </p:txBody>
      </p:sp>
    </p:spTree>
    <p:extLst>
      <p:ext uri="{BB962C8B-B14F-4D97-AF65-F5344CB8AC3E}">
        <p14:creationId xmlns:p14="http://schemas.microsoft.com/office/powerpoint/2010/main" val="36888080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/>
              <a:t>Don Juan</a:t>
            </a:r>
            <a:r>
              <a:rPr lang="en-US" dirty="0"/>
              <a:t>, Byron, Canto 1 (1818)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“Man’s love is of man’s life a thing apart,</a:t>
            </a:r>
            <a:br>
              <a:rPr lang="en-US" b="1" dirty="0"/>
            </a:br>
            <a:r>
              <a:rPr lang="en-US" b="1" dirty="0"/>
              <a:t>    </a:t>
            </a:r>
            <a:r>
              <a:rPr lang="en-US" b="1" dirty="0" err="1"/>
              <a:t>’Tis</a:t>
            </a:r>
            <a:r>
              <a:rPr lang="en-US" b="1" dirty="0"/>
              <a:t> woman’s whole existence; man may range</a:t>
            </a:r>
            <a:br>
              <a:rPr lang="en-US" b="1" dirty="0"/>
            </a:br>
            <a:r>
              <a:rPr lang="en-US" b="1" dirty="0"/>
              <a:t>The court, camp, church, the vessel, and the mart;</a:t>
            </a:r>
            <a:br>
              <a:rPr lang="en-US" b="1" dirty="0"/>
            </a:br>
            <a:r>
              <a:rPr lang="en-US" b="1" dirty="0"/>
              <a:t>    Sword, gown, gain, glory, offer in exchange</a:t>
            </a:r>
            <a:br>
              <a:rPr lang="en-US" b="1" dirty="0"/>
            </a:br>
            <a:r>
              <a:rPr lang="en-US" b="1" dirty="0"/>
              <a:t>Pride, fame, ambition, to fill up his heart,</a:t>
            </a:r>
            <a:br>
              <a:rPr lang="en-US" b="1" dirty="0"/>
            </a:br>
            <a:r>
              <a:rPr lang="en-US" b="1" dirty="0"/>
              <a:t>    And few there are whom these cannot estrange;</a:t>
            </a:r>
            <a:br>
              <a:rPr lang="en-US" b="1" dirty="0"/>
            </a:br>
            <a:r>
              <a:rPr lang="en-US" b="1" dirty="0"/>
              <a:t>Men have all these resources, we but one,</a:t>
            </a:r>
            <a:br>
              <a:rPr lang="en-US" b="1" dirty="0"/>
            </a:br>
            <a:r>
              <a:rPr lang="en-US" b="1" dirty="0"/>
              <a:t>To love again, and be again undone.”</a:t>
            </a:r>
            <a:br>
              <a:rPr lang="en-US" b="1" dirty="0"/>
            </a:b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684302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b="1" i="1" dirty="0"/>
              <a:t>Madamina, il catalogo è questo</a:t>
            </a:r>
            <a:r>
              <a:rPr lang="it-IT" dirty="0"/>
              <a:t>, aria,DaPonte</a:t>
            </a:r>
            <a:br>
              <a:rPr lang="it-IT" dirty="0"/>
            </a:b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My dear lady, this is the list</a:t>
            </a:r>
            <a:br>
              <a:rPr lang="en-US" b="1" dirty="0"/>
            </a:br>
            <a:r>
              <a:rPr lang="en-US" b="1" dirty="0"/>
              <a:t>Of the beauties my master has loved,</a:t>
            </a:r>
            <a:br>
              <a:rPr lang="en-US" b="1" dirty="0"/>
            </a:br>
            <a:r>
              <a:rPr lang="en-US" b="1" dirty="0"/>
              <a:t>A list which I have compiled.</a:t>
            </a:r>
            <a:br>
              <a:rPr lang="en-US" b="1" dirty="0"/>
            </a:br>
            <a:r>
              <a:rPr lang="en-US" b="1" dirty="0"/>
              <a:t>Observe, read along with me</a:t>
            </a:r>
          </a:p>
          <a:p>
            <a:r>
              <a:rPr lang="en-US" b="1" dirty="0"/>
              <a:t>In Italy, six hundred and forty;</a:t>
            </a:r>
            <a:br>
              <a:rPr lang="en-US" b="1" dirty="0"/>
            </a:br>
            <a:r>
              <a:rPr lang="en-US" b="1" dirty="0"/>
              <a:t>In Germany, two hundred and thirty-one;</a:t>
            </a:r>
            <a:br>
              <a:rPr lang="en-US" b="1" dirty="0"/>
            </a:br>
            <a:r>
              <a:rPr lang="en-US" b="1" dirty="0"/>
              <a:t>A hundred in France; in Turkey, ninety-one;</a:t>
            </a:r>
            <a:br>
              <a:rPr lang="en-US" b="1" dirty="0"/>
            </a:br>
            <a:r>
              <a:rPr lang="en-US" b="1" dirty="0"/>
              <a:t>But in Spain already one thousand and three.</a:t>
            </a:r>
            <a:br>
              <a:rPr lang="en-US" b="1" dirty="0"/>
            </a:b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4924994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Lorenzo in his Youth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02320" y="1825625"/>
            <a:ext cx="2987360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67977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0" y="1859340"/>
            <a:ext cx="6096000" cy="415498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b="1" dirty="0">
                <a:solidFill>
                  <a:srgbClr val="202122"/>
                </a:solidFill>
                <a:latin typeface="Arial" panose="020B0604020202020204" pitchFamily="34" charset="0"/>
              </a:rPr>
              <a:t>Among these are peasant girls,</a:t>
            </a:r>
            <a:br>
              <a:rPr lang="en-US" sz="2400" b="1" dirty="0"/>
            </a:br>
            <a:r>
              <a:rPr lang="en-US" sz="2400" b="1" dirty="0">
                <a:solidFill>
                  <a:srgbClr val="202122"/>
                </a:solidFill>
                <a:latin typeface="Arial" panose="020B0604020202020204" pitchFamily="34" charset="0"/>
              </a:rPr>
              <a:t>Maidservants, city girls,</a:t>
            </a:r>
            <a:br>
              <a:rPr lang="en-US" sz="2400" b="1" dirty="0"/>
            </a:br>
            <a:r>
              <a:rPr lang="en-US" sz="2400" b="1" dirty="0">
                <a:solidFill>
                  <a:srgbClr val="202122"/>
                </a:solidFill>
                <a:latin typeface="Arial" panose="020B0604020202020204" pitchFamily="34" charset="0"/>
              </a:rPr>
              <a:t>Countesses, baronesses,</a:t>
            </a:r>
            <a:br>
              <a:rPr lang="en-US" sz="2400" b="1" dirty="0"/>
            </a:br>
            <a:r>
              <a:rPr lang="en-US" sz="2400" b="1" dirty="0">
                <a:solidFill>
                  <a:srgbClr val="202122"/>
                </a:solidFill>
                <a:latin typeface="Arial" panose="020B0604020202020204" pitchFamily="34" charset="0"/>
              </a:rPr>
              <a:t>Marchionesses, princesses,</a:t>
            </a:r>
            <a:br>
              <a:rPr lang="en-US" sz="2400" b="1" dirty="0"/>
            </a:br>
            <a:r>
              <a:rPr lang="en-US" sz="2400" b="1" dirty="0">
                <a:solidFill>
                  <a:srgbClr val="202122"/>
                </a:solidFill>
                <a:latin typeface="Arial" panose="020B0604020202020204" pitchFamily="34" charset="0"/>
              </a:rPr>
              <a:t>Women of every rank,</a:t>
            </a:r>
            <a:br>
              <a:rPr lang="en-US" sz="2400" b="1" dirty="0"/>
            </a:br>
            <a:r>
              <a:rPr lang="en-US" sz="2400" b="1" dirty="0">
                <a:solidFill>
                  <a:srgbClr val="202122"/>
                </a:solidFill>
                <a:latin typeface="Arial" panose="020B0604020202020204" pitchFamily="34" charset="0"/>
              </a:rPr>
              <a:t>Every shape, every age.</a:t>
            </a:r>
            <a:br>
              <a:rPr lang="en-US" sz="2400" b="1" dirty="0"/>
            </a:br>
            <a:br>
              <a:rPr lang="en-US" sz="2400" b="1" dirty="0"/>
            </a:br>
            <a:r>
              <a:rPr lang="en-US" sz="2400" b="1" dirty="0">
                <a:solidFill>
                  <a:srgbClr val="202122"/>
                </a:solidFill>
                <a:latin typeface="Arial" panose="020B0604020202020204" pitchFamily="34" charset="0"/>
              </a:rPr>
              <a:t>With blondes it is his habit</a:t>
            </a:r>
            <a:br>
              <a:rPr lang="en-US" sz="2400" b="1" dirty="0"/>
            </a:br>
            <a:r>
              <a:rPr lang="en-US" sz="2400" b="1" dirty="0">
                <a:solidFill>
                  <a:srgbClr val="202122"/>
                </a:solidFill>
                <a:latin typeface="Arial" panose="020B0604020202020204" pitchFamily="34" charset="0"/>
              </a:rPr>
              <a:t>To praise their kindness;</a:t>
            </a:r>
            <a:br>
              <a:rPr lang="en-US" sz="2400" b="1" dirty="0"/>
            </a:br>
            <a:r>
              <a:rPr lang="en-US" sz="2400" b="1" dirty="0">
                <a:solidFill>
                  <a:srgbClr val="202122"/>
                </a:solidFill>
                <a:latin typeface="Arial" panose="020B0604020202020204" pitchFamily="34" charset="0"/>
              </a:rPr>
              <a:t>In brunettes, their faithfulness;</a:t>
            </a:r>
            <a:br>
              <a:rPr lang="en-US" sz="2400" b="1" dirty="0"/>
            </a:br>
            <a:r>
              <a:rPr lang="en-US" sz="2400" b="1" dirty="0">
                <a:solidFill>
                  <a:srgbClr val="202122"/>
                </a:solidFill>
                <a:latin typeface="Arial" panose="020B0604020202020204" pitchFamily="34" charset="0"/>
              </a:rPr>
              <a:t>In the white-haired, their sweetness.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3012162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0" y="1997839"/>
            <a:ext cx="60960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b="1" dirty="0">
                <a:solidFill>
                  <a:srgbClr val="202122"/>
                </a:solidFill>
                <a:latin typeface="Arial" panose="020B0604020202020204" pitchFamily="34" charset="0"/>
              </a:rPr>
              <a:t>In winter he likes fat ones.</a:t>
            </a:r>
            <a:br>
              <a:rPr lang="en-US" sz="2400" b="1" dirty="0"/>
            </a:br>
            <a:r>
              <a:rPr lang="en-US" sz="2400" b="1" dirty="0">
                <a:solidFill>
                  <a:srgbClr val="202122"/>
                </a:solidFill>
                <a:latin typeface="Arial" panose="020B0604020202020204" pitchFamily="34" charset="0"/>
              </a:rPr>
              <a:t>In summer he likes thin ones.</a:t>
            </a:r>
            <a:br>
              <a:rPr lang="en-US" sz="2400" b="1" dirty="0"/>
            </a:br>
            <a:r>
              <a:rPr lang="en-US" sz="2400" b="1" dirty="0">
                <a:solidFill>
                  <a:srgbClr val="202122"/>
                </a:solidFill>
                <a:latin typeface="Arial" panose="020B0604020202020204" pitchFamily="34" charset="0"/>
              </a:rPr>
              <a:t>He calls the tall ones majestic.</a:t>
            </a:r>
            <a:br>
              <a:rPr lang="en-US" sz="2400" b="1" dirty="0"/>
            </a:br>
            <a:r>
              <a:rPr lang="en-US" sz="2400" b="1" dirty="0">
                <a:solidFill>
                  <a:srgbClr val="202122"/>
                </a:solidFill>
                <a:latin typeface="Arial" panose="020B0604020202020204" pitchFamily="34" charset="0"/>
              </a:rPr>
              <a:t>The little ones are always charming.</a:t>
            </a:r>
            <a:br>
              <a:rPr lang="en-US" sz="2400" b="1" dirty="0"/>
            </a:br>
            <a:br>
              <a:rPr lang="en-US" sz="2400" b="1" dirty="0"/>
            </a:br>
            <a:r>
              <a:rPr lang="en-US" sz="2400" b="1" dirty="0">
                <a:solidFill>
                  <a:srgbClr val="202122"/>
                </a:solidFill>
                <a:latin typeface="Arial" panose="020B0604020202020204" pitchFamily="34" charset="0"/>
              </a:rPr>
              <a:t>He seduces the old ones</a:t>
            </a:r>
            <a:br>
              <a:rPr lang="en-US" sz="2400" b="1" dirty="0"/>
            </a:br>
            <a:r>
              <a:rPr lang="en-US" sz="2400" b="1" dirty="0">
                <a:solidFill>
                  <a:srgbClr val="202122"/>
                </a:solidFill>
                <a:latin typeface="Arial" panose="020B0604020202020204" pitchFamily="34" charset="0"/>
              </a:rPr>
              <a:t>For the pleasure of adding to the list.</a:t>
            </a:r>
            <a:br>
              <a:rPr lang="en-US" sz="2400" b="1" dirty="0"/>
            </a:br>
            <a:r>
              <a:rPr lang="en-US" sz="2400" b="1" dirty="0">
                <a:solidFill>
                  <a:srgbClr val="202122"/>
                </a:solidFill>
                <a:latin typeface="Arial" panose="020B0604020202020204" pitchFamily="34" charset="0"/>
              </a:rPr>
              <a:t>His greatest </a:t>
            </a:r>
            <a:r>
              <a:rPr lang="en-US" sz="2400" b="1" dirty="0" err="1">
                <a:solidFill>
                  <a:srgbClr val="202122"/>
                </a:solidFill>
                <a:latin typeface="Arial" panose="020B0604020202020204" pitchFamily="34" charset="0"/>
              </a:rPr>
              <a:t>favourite</a:t>
            </a:r>
            <a:br>
              <a:rPr lang="en-US" sz="2400" b="1" dirty="0"/>
            </a:br>
            <a:r>
              <a:rPr lang="en-US" sz="2400" b="1" dirty="0">
                <a:solidFill>
                  <a:srgbClr val="202122"/>
                </a:solidFill>
                <a:latin typeface="Arial" panose="020B0604020202020204" pitchFamily="34" charset="0"/>
              </a:rPr>
              <a:t>Is the young beginner.</a:t>
            </a:r>
            <a:br>
              <a:rPr lang="en-US" sz="2400" b="1" dirty="0"/>
            </a:b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0826154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20926" y="1318438"/>
            <a:ext cx="652307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202122"/>
                </a:solidFill>
                <a:latin typeface="Arial" panose="020B0604020202020204" pitchFamily="34" charset="0"/>
              </a:rPr>
              <a:t>It doesn't matter if she's rich,</a:t>
            </a:r>
            <a:br>
              <a:rPr lang="en-US" sz="3200" b="1" dirty="0"/>
            </a:br>
            <a:r>
              <a:rPr lang="en-US" sz="3200" b="1" dirty="0">
                <a:solidFill>
                  <a:srgbClr val="202122"/>
                </a:solidFill>
                <a:latin typeface="Arial" panose="020B0604020202020204" pitchFamily="34" charset="0"/>
              </a:rPr>
              <a:t>Ugly or beautiful;</a:t>
            </a:r>
            <a:br>
              <a:rPr lang="en-US" sz="3200" b="1" dirty="0"/>
            </a:br>
            <a:r>
              <a:rPr lang="en-US" sz="3200" b="1" dirty="0">
                <a:solidFill>
                  <a:srgbClr val="202122"/>
                </a:solidFill>
                <a:latin typeface="Arial" panose="020B0604020202020204" pitchFamily="34" charset="0"/>
              </a:rPr>
              <a:t>If she wears a skirt,</a:t>
            </a:r>
            <a:br>
              <a:rPr lang="en-US" sz="3200" b="1" dirty="0"/>
            </a:br>
            <a:r>
              <a:rPr lang="en-US" sz="3200" b="1" dirty="0">
                <a:solidFill>
                  <a:srgbClr val="202122"/>
                </a:solidFill>
                <a:latin typeface="Arial" panose="020B0604020202020204" pitchFamily="34" charset="0"/>
              </a:rPr>
              <a:t>You know what he does.</a:t>
            </a:r>
          </a:p>
          <a:p>
            <a:endParaRPr lang="it-IT" sz="3200"/>
          </a:p>
          <a:p>
            <a:r>
              <a:rPr lang="it-IT" sz="3200"/>
              <a:t>Non </a:t>
            </a:r>
            <a:r>
              <a:rPr lang="it-IT" sz="3200" dirty="0"/>
              <a:t>si picca – se sia ricca,</a:t>
            </a:r>
            <a:br>
              <a:rPr lang="it-IT" sz="3200" dirty="0"/>
            </a:br>
            <a:r>
              <a:rPr lang="it-IT" sz="3200" dirty="0"/>
              <a:t>Se sia brutta, se sia bella;</a:t>
            </a:r>
            <a:br>
              <a:rPr lang="it-IT" sz="3200" dirty="0"/>
            </a:br>
            <a:r>
              <a:rPr lang="it-IT" sz="3200" dirty="0"/>
              <a:t>Purché porti la gonnella,</a:t>
            </a:r>
            <a:br>
              <a:rPr lang="it-IT" sz="3200" dirty="0"/>
            </a:br>
            <a:r>
              <a:rPr lang="it-IT" sz="3200" dirty="0"/>
              <a:t>Voi sapete quel che fa.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8144439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623896" y="6368088"/>
            <a:ext cx="97307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>
                <a:hlinkClick r:id="rId3"/>
              </a:rPr>
              <a:t>https://www.youtube.com/watch?v=7fuuD5hQwYw&amp;ab_channel=HoustonGrandOpera</a:t>
            </a:r>
            <a:endParaRPr lang="en-US"/>
          </a:p>
          <a:p>
            <a:endParaRPr lang="en-US" dirty="0"/>
          </a:p>
        </p:txBody>
      </p:sp>
      <p:pic>
        <p:nvPicPr>
          <p:cNvPr id="3" name="Online Media 2" descr="The Life of Lorenzo Da Ponte">
            <a:hlinkClick r:id="" action="ppaction://media"/>
            <a:extLst>
              <a:ext uri="{FF2B5EF4-FFF2-40B4-BE49-F238E27FC236}">
                <a16:creationId xmlns:a16="http://schemas.microsoft.com/office/drawing/2014/main" id="{A921056B-86E3-3043-9DE7-EEFCB2ACE2E5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350498" y="166746"/>
            <a:ext cx="10485954" cy="5924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248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Early Career (1749-1773)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Born Emanuele </a:t>
            </a:r>
            <a:r>
              <a:rPr lang="en-US" dirty="0" err="1"/>
              <a:t>Conegliano</a:t>
            </a:r>
            <a:r>
              <a:rPr lang="en-US" dirty="0"/>
              <a:t> in Venice, Jewish by birth</a:t>
            </a:r>
          </a:p>
          <a:p>
            <a:r>
              <a:rPr lang="en-US" dirty="0"/>
              <a:t>Father converted to Roman Catholicism, married Catholic woman</a:t>
            </a:r>
          </a:p>
          <a:p>
            <a:r>
              <a:rPr lang="en-US" dirty="0"/>
              <a:t>Emanuele took the name Lorenzo Da Ponte from the bishop who </a:t>
            </a:r>
            <a:r>
              <a:rPr lang="en-US" dirty="0" err="1"/>
              <a:t>baptised</a:t>
            </a:r>
            <a:r>
              <a:rPr lang="en-US" dirty="0"/>
              <a:t> him</a:t>
            </a:r>
          </a:p>
          <a:p>
            <a:r>
              <a:rPr lang="en-US" dirty="0"/>
              <a:t>Attended 2 seminaries, became Professor of Literature, ordained a priest, 1773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46473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5250" y="476250"/>
            <a:ext cx="4381500" cy="590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69029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Venice, 1773-1779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Moved to Venice, taught Latin, Italian, French</a:t>
            </a:r>
          </a:p>
          <a:p>
            <a:r>
              <a:rPr lang="en-US" dirty="0"/>
              <a:t>Catholic priest led dissolute life– had mistress, 2 children</a:t>
            </a:r>
          </a:p>
          <a:p>
            <a:r>
              <a:rPr lang="en-US" dirty="0"/>
              <a:t>Charged with “public </a:t>
            </a:r>
            <a:r>
              <a:rPr lang="en-US" dirty="0" err="1"/>
              <a:t>concubinage</a:t>
            </a:r>
            <a:r>
              <a:rPr lang="en-US" dirty="0"/>
              <a:t>” &amp; “abduction of a respectable woman”</a:t>
            </a:r>
          </a:p>
          <a:p>
            <a:r>
              <a:rPr lang="en-US" dirty="0"/>
              <a:t>Allegedly lived in a brothel, organized entertainment there</a:t>
            </a:r>
          </a:p>
          <a:p>
            <a:r>
              <a:rPr lang="en-US" dirty="0"/>
              <a:t>Trial– found guilty—banished for 15 years from Venice</a:t>
            </a:r>
          </a:p>
        </p:txBody>
      </p:sp>
    </p:spTree>
    <p:extLst>
      <p:ext uri="{BB962C8B-B14F-4D97-AF65-F5344CB8AC3E}">
        <p14:creationId xmlns:p14="http://schemas.microsoft.com/office/powerpoint/2010/main" val="35777776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6831" y="366823"/>
            <a:ext cx="7946450" cy="5895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3964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Vienna, London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Introduced to Antonio Salieri, collaborated with Mozart</a:t>
            </a:r>
          </a:p>
          <a:p>
            <a:r>
              <a:rPr lang="en-US" dirty="0"/>
              <a:t>Wrote libretti for </a:t>
            </a:r>
            <a:r>
              <a:rPr lang="en-US" b="1" i="1" dirty="0"/>
              <a:t>Marriage of Figaro </a:t>
            </a:r>
            <a:r>
              <a:rPr lang="en-US" dirty="0"/>
              <a:t>(1786),</a:t>
            </a:r>
            <a:r>
              <a:rPr lang="en-US" b="1" i="1" dirty="0"/>
              <a:t>Don Giovanni </a:t>
            </a:r>
            <a:r>
              <a:rPr lang="en-US" dirty="0"/>
              <a:t>(1787),</a:t>
            </a:r>
            <a:r>
              <a:rPr lang="en-US" b="1" i="1" dirty="0" err="1"/>
              <a:t>Cosi</a:t>
            </a:r>
            <a:r>
              <a:rPr lang="en-US" b="1" i="1" dirty="0"/>
              <a:t> fan </a:t>
            </a:r>
            <a:r>
              <a:rPr lang="en-US" b="1" i="1" dirty="0" err="1"/>
              <a:t>tutte</a:t>
            </a:r>
            <a:r>
              <a:rPr lang="en-US" b="1" i="1" dirty="0"/>
              <a:t>  </a:t>
            </a:r>
            <a:r>
              <a:rPr lang="en-US" dirty="0"/>
              <a:t>(1790)– all adaptations of pre-existing plots</a:t>
            </a:r>
          </a:p>
          <a:p>
            <a:r>
              <a:rPr lang="en-US" dirty="0"/>
              <a:t>London (1794-1805)—librettist at the King’s Theater, grocer, Italian teacher</a:t>
            </a:r>
          </a:p>
          <a:p>
            <a:r>
              <a:rPr lang="en-US" dirty="0"/>
              <a:t>Bankrupt– fled to United States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08233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America (1805-1828)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Columbia College, first professor of Italian Literature, first Roman Catholic priest and first Jew on faculty</a:t>
            </a:r>
          </a:p>
          <a:p>
            <a:r>
              <a:rPr lang="en-US" dirty="0"/>
              <a:t>Produced first full US performance of </a:t>
            </a:r>
            <a:r>
              <a:rPr lang="en-US" b="1" i="1" dirty="0"/>
              <a:t>Don Giovanni</a:t>
            </a:r>
            <a:r>
              <a:rPr lang="en-US" dirty="0"/>
              <a:t>, NYC 1825</a:t>
            </a:r>
          </a:p>
          <a:p>
            <a:r>
              <a:rPr lang="en-US" dirty="0"/>
              <a:t>Naturalized US citizen, 1825</a:t>
            </a:r>
          </a:p>
          <a:p>
            <a:r>
              <a:rPr lang="en-US" dirty="0"/>
              <a:t>Founded Italian Opera House, predecessor of the Met Opera</a:t>
            </a:r>
          </a:p>
          <a:p>
            <a:r>
              <a:rPr lang="en-US" dirty="0"/>
              <a:t>Died in 1838, enormous funeral, St. Patrick’s Cathedral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85060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Professorial Robes, Columbia College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70191" y="1825625"/>
            <a:ext cx="3438423" cy="4638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85918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</TotalTime>
  <Words>869</Words>
  <Application>Microsoft Macintosh PowerPoint</Application>
  <PresentationFormat>Widescreen</PresentationFormat>
  <Paragraphs>60</Paragraphs>
  <Slides>23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Calibri</vt:lpstr>
      <vt:lpstr>Calibri Light</vt:lpstr>
      <vt:lpstr>Office Theme</vt:lpstr>
      <vt:lpstr>Lorenzo Da Ponte: An Operatic Life (1749-1838)</vt:lpstr>
      <vt:lpstr>Lorenzo in his Youth</vt:lpstr>
      <vt:lpstr>Early Career (1749-1773)</vt:lpstr>
      <vt:lpstr>PowerPoint Presentation</vt:lpstr>
      <vt:lpstr>Venice, 1773-1779</vt:lpstr>
      <vt:lpstr>PowerPoint Presentation</vt:lpstr>
      <vt:lpstr>Vienna, London</vt:lpstr>
      <vt:lpstr>America (1805-1828)</vt:lpstr>
      <vt:lpstr>Professorial Robes, Columbia College</vt:lpstr>
      <vt:lpstr>New York's first professor of Italian literature </vt:lpstr>
      <vt:lpstr>America's nascent opera company-  1833 </vt:lpstr>
      <vt:lpstr>Critical Response</vt:lpstr>
      <vt:lpstr>1830</vt:lpstr>
      <vt:lpstr>Sources</vt:lpstr>
      <vt:lpstr>Evaluate Characterization—your view </vt:lpstr>
      <vt:lpstr>PowerPoint Presentation</vt:lpstr>
      <vt:lpstr>Evaluate Da Ponte—your view?</vt:lpstr>
      <vt:lpstr>Don Juan, Byron, Canto 1 (1818)</vt:lpstr>
      <vt:lpstr>Madamina, il catalogo è questo, aria,DaPonte 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Lorenzo Da Ponte (1749-1838)</dc:title>
  <dc:creator>Mary Beth Maitoza</dc:creator>
  <cp:lastModifiedBy>Linda Shamoon</cp:lastModifiedBy>
  <cp:revision>28</cp:revision>
  <dcterms:created xsi:type="dcterms:W3CDTF">2021-08-22T15:52:27Z</dcterms:created>
  <dcterms:modified xsi:type="dcterms:W3CDTF">2021-10-06T23:44:17Z</dcterms:modified>
</cp:coreProperties>
</file>