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81" r:id="rId4"/>
    <p:sldId id="282" r:id="rId5"/>
    <p:sldId id="283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2" r:id="rId20"/>
    <p:sldId id="279" r:id="rId21"/>
    <p:sldId id="273" r:id="rId22"/>
    <p:sldId id="274" r:id="rId23"/>
    <p:sldId id="280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57C83-D37F-E841-A9A8-C072F14E747C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3AA0-62FC-4649-962F-D2856A461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947-A857-FB47-8B83-C1F2ADBB4EA1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EC1F-DC76-D241-B460-5703E43F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2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Elisabeth</a:t>
            </a:r>
            <a:r>
              <a:rPr lang="en-US" baseline="0" dirty="0"/>
              <a:t> and Don Carlo are the same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EC1F-DC76-D241-B460-5703E43FC5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 vs. Duty</a:t>
            </a:r>
          </a:p>
          <a:p>
            <a:r>
              <a:rPr lang="en-US" dirty="0"/>
              <a:t>The personal vs.</a:t>
            </a:r>
            <a:r>
              <a:rPr lang="en-US" baseline="0" dirty="0"/>
              <a:t> the political</a:t>
            </a:r>
          </a:p>
          <a:p>
            <a:r>
              <a:rPr lang="en-US" baseline="0" dirty="0"/>
              <a:t>Young woman, older man—does she love me? Can she love me?</a:t>
            </a:r>
          </a:p>
          <a:p>
            <a:r>
              <a:rPr lang="en-US" baseline="0" dirty="0"/>
              <a:t>Son vs. father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EC1F-DC76-D241-B460-5703E43FC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7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Heretics are anyone that challenge the beliefs of the Catholic Church or its authority.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EC1F-DC76-D241-B460-5703E43FC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7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</a:t>
            </a:r>
            <a:r>
              <a:rPr lang="en-US" baseline="0" dirty="0"/>
              <a:t> of the action of the opera takes place at the tomb of Charles V and his voice is heard during the opera.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EC1F-DC76-D241-B460-5703E43FC5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Inquisitors were royally appointed guardians who were vested with both civil and ecclesiastical power that exempted them from secular jurisdiction.  Their proceedings were secret,</a:t>
            </a:r>
            <a:r>
              <a:rPr lang="en-US" baseline="0" dirty="0"/>
              <a:t> and they arbitrarily confiscated the property of the condemned”—distributed to the Crown, the Inquisition or the accusers.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EC1F-DC76-D241-B460-5703E43FC5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0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the love affair and the desire</a:t>
            </a:r>
            <a:r>
              <a:rPr lang="en-US" baseline="0" dirty="0"/>
              <a:t> to support Flanders underscored his attachment to freedom, personal liberty, the ideals of the Enlightenment.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EC1F-DC76-D241-B460-5703E43FC5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DON CARLO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by Giuseppe Verdi</a:t>
            </a:r>
          </a:p>
        </p:txBody>
      </p:sp>
    </p:spTree>
    <p:extLst>
      <p:ext uri="{BB962C8B-B14F-4D97-AF65-F5344CB8AC3E}">
        <p14:creationId xmlns:p14="http://schemas.microsoft.com/office/powerpoint/2010/main" val="274066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 b="9498"/>
          <a:stretch>
            <a:fillRect/>
          </a:stretch>
        </p:blipFill>
        <p:spPr>
          <a:xfrm>
            <a:off x="456826" y="1438275"/>
            <a:ext cx="6508750" cy="5211763"/>
          </a:xfrm>
        </p:spPr>
      </p:pic>
    </p:spTree>
    <p:extLst>
      <p:ext uri="{BB962C8B-B14F-4D97-AF65-F5344CB8AC3E}">
        <p14:creationId xmlns:p14="http://schemas.microsoft.com/office/powerpoint/2010/main" val="275982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4442"/>
            <a:ext cx="6508377" cy="973234"/>
          </a:xfrm>
        </p:spPr>
        <p:txBody>
          <a:bodyPr/>
          <a:lstStyle/>
          <a:p>
            <a:pPr algn="ctr"/>
            <a:r>
              <a:rPr lang="en-US" sz="4400" b="1" dirty="0"/>
              <a:t>THE REAL PHILIP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1352630"/>
            <a:ext cx="5924551" cy="4621133"/>
          </a:xfrm>
        </p:spPr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wife died 2 days after Carlo’s birth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wife was Mary Tudor.</a:t>
            </a:r>
          </a:p>
          <a:p>
            <a:r>
              <a:rPr lang="en-US" sz="2400" dirty="0"/>
              <a:t>After Mary’s death, Philip married Elisabeth de Valois, who bore him 2 daughters</a:t>
            </a:r>
          </a:p>
          <a:p>
            <a:r>
              <a:rPr lang="en-US" sz="2400" dirty="0"/>
              <a:t>After Elisabeth’s death, he married Anne of Austria (originally meant to marry Carlo), who gave him a male heir.</a:t>
            </a:r>
          </a:p>
        </p:txBody>
      </p:sp>
      <p:pic>
        <p:nvPicPr>
          <p:cNvPr id="4" name="Picture 3" descr="thumbnai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3594" r="18759" b="10852"/>
          <a:stretch/>
        </p:blipFill>
        <p:spPr>
          <a:xfrm>
            <a:off x="6248655" y="1693607"/>
            <a:ext cx="2596896" cy="49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60" y="182563"/>
            <a:ext cx="6508377" cy="1158875"/>
          </a:xfrm>
        </p:spPr>
        <p:txBody>
          <a:bodyPr/>
          <a:lstStyle/>
          <a:p>
            <a:pPr algn="ctr"/>
            <a:r>
              <a:rPr lang="en-US" sz="4400" b="1" dirty="0"/>
              <a:t>PHILIP AND CARLOS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06" y="1341438"/>
            <a:ext cx="6508377" cy="4475163"/>
          </a:xfrm>
        </p:spPr>
        <p:txBody>
          <a:bodyPr/>
          <a:lstStyle/>
          <a:p>
            <a:r>
              <a:rPr lang="en-US" sz="2400" dirty="0"/>
              <a:t>Philip was an intolerant, severe man, suspicious of his son.  Philip imprisoned Carlos and convened a secret trial to justify disinheriting him.</a:t>
            </a:r>
          </a:p>
          <a:p>
            <a:endParaRPr lang="en-US" dirty="0"/>
          </a:p>
        </p:txBody>
      </p:sp>
      <p:pic>
        <p:nvPicPr>
          <p:cNvPr id="4" name="Picture 3" descr="og-philip-ii-of-spain-33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0" y="3148584"/>
            <a:ext cx="666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THE REAL CARLOS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53426" cy="4187825"/>
          </a:xfrm>
        </p:spPr>
        <p:txBody>
          <a:bodyPr>
            <a:normAutofit/>
          </a:bodyPr>
          <a:lstStyle/>
          <a:p>
            <a:r>
              <a:rPr lang="en-US" sz="2400" dirty="0"/>
              <a:t>Frail, backward (possibly “feebleminded”)</a:t>
            </a:r>
          </a:p>
          <a:p>
            <a:r>
              <a:rPr lang="en-US" sz="2400" dirty="0"/>
              <a:t>Physically weak</a:t>
            </a:r>
          </a:p>
          <a:p>
            <a:r>
              <a:rPr lang="en-US" sz="2400" dirty="0"/>
              <a:t>Hated and resented his father</a:t>
            </a:r>
          </a:p>
          <a:p>
            <a:r>
              <a:rPr lang="en-US" sz="2400" dirty="0"/>
              <a:t>Known to explode in anger</a:t>
            </a:r>
          </a:p>
          <a:p>
            <a:r>
              <a:rPr lang="en-US" sz="2400" dirty="0"/>
              <a:t>Selfish and arrogant</a:t>
            </a:r>
          </a:p>
          <a:p>
            <a:r>
              <a:rPr lang="en-US" sz="2400" dirty="0"/>
              <a:t>Undisciplined with women</a:t>
            </a:r>
          </a:p>
        </p:txBody>
      </p:sp>
    </p:spTree>
    <p:extLst>
      <p:ext uri="{BB962C8B-B14F-4D97-AF65-F5344CB8AC3E}">
        <p14:creationId xmlns:p14="http://schemas.microsoft.com/office/powerpoint/2010/main" val="394397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715846" cy="3916363"/>
          </a:xfrm>
        </p:spPr>
        <p:txBody>
          <a:bodyPr/>
          <a:lstStyle/>
          <a:p>
            <a:r>
              <a:rPr lang="en-US" sz="2400" dirty="0"/>
              <a:t>Died in prison—rumors of poisoning, but probably due to his binges of fasting &amp; gluttony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arlos-prince-of-asturias-fe0ca3f1-4220-4dcd-9b5e-d419ad38b5c-resize-7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32" y="914400"/>
            <a:ext cx="4574390" cy="59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THE REAL ELISABETH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53426" cy="4441825"/>
          </a:xfrm>
        </p:spPr>
        <p:txBody>
          <a:bodyPr>
            <a:noAutofit/>
          </a:bodyPr>
          <a:lstStyle/>
          <a:p>
            <a:r>
              <a:rPr lang="en-US" sz="2400" dirty="0"/>
              <a:t>Assimilated into Spanish culture</a:t>
            </a:r>
          </a:p>
          <a:p>
            <a:pPr lvl="1"/>
            <a:r>
              <a:rPr lang="en-US" sz="2400" dirty="0"/>
              <a:t>Refused to speak French</a:t>
            </a:r>
          </a:p>
          <a:p>
            <a:pPr lvl="1"/>
            <a:r>
              <a:rPr lang="en-US" sz="2400" dirty="0"/>
              <a:t>Adopted Spanish fashions</a:t>
            </a:r>
          </a:p>
          <a:p>
            <a:r>
              <a:rPr lang="en-US" sz="2400" dirty="0"/>
              <a:t>Dignified, devoted</a:t>
            </a:r>
          </a:p>
          <a:p>
            <a:r>
              <a:rPr lang="en-US" sz="2400" dirty="0"/>
              <a:t>Only member of Court to offer Carlos sympathy, understanding and friendship—became close friends.  He wrote sonnets to her in French.</a:t>
            </a:r>
          </a:p>
          <a:p>
            <a:r>
              <a:rPr lang="en-US" sz="2400" dirty="0"/>
              <a:t>Died 3 months after Carlos—miscarriage.  Philip was devastated.</a:t>
            </a:r>
          </a:p>
        </p:txBody>
      </p:sp>
    </p:spTree>
    <p:extLst>
      <p:ext uri="{BB962C8B-B14F-4D97-AF65-F5344CB8AC3E}">
        <p14:creationId xmlns:p14="http://schemas.microsoft.com/office/powerpoint/2010/main" val="354090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91" y="609600"/>
            <a:ext cx="6508377" cy="1143000"/>
          </a:xfrm>
        </p:spPr>
        <p:txBody>
          <a:bodyPr/>
          <a:lstStyle/>
          <a:p>
            <a:pPr algn="ctr"/>
            <a:r>
              <a:rPr lang="en-US" sz="4400" b="1" dirty="0"/>
              <a:t>ELISABETH DE VALOIS</a:t>
            </a:r>
          </a:p>
        </p:txBody>
      </p:sp>
      <p:pic>
        <p:nvPicPr>
          <p:cNvPr id="10" name="Content Placeholder 9" descr="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 b="4202"/>
          <a:stretch>
            <a:fillRect/>
          </a:stretch>
        </p:blipFill>
        <p:spPr>
          <a:xfrm>
            <a:off x="2174875" y="1881378"/>
            <a:ext cx="3404936" cy="4476750"/>
          </a:xfrm>
        </p:spPr>
      </p:pic>
    </p:spTree>
    <p:extLst>
      <p:ext uri="{BB962C8B-B14F-4D97-AF65-F5344CB8AC3E}">
        <p14:creationId xmlns:p14="http://schemas.microsoft.com/office/powerpoint/2010/main" val="233104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375"/>
            <a:ext cx="6508377" cy="968375"/>
          </a:xfrm>
        </p:spPr>
        <p:txBody>
          <a:bodyPr/>
          <a:lstStyle/>
          <a:p>
            <a:pPr algn="ctr"/>
            <a:r>
              <a:rPr lang="en-US" sz="4400" b="1" dirty="0"/>
              <a:t>THE REAL EBOLI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365250"/>
            <a:ext cx="7235451" cy="5111750"/>
          </a:xfrm>
        </p:spPr>
        <p:txBody>
          <a:bodyPr>
            <a:noAutofit/>
          </a:bodyPr>
          <a:lstStyle/>
          <a:p>
            <a:r>
              <a:rPr lang="en-US" sz="2400" dirty="0"/>
              <a:t>Anna de la </a:t>
            </a:r>
            <a:r>
              <a:rPr lang="en-US" sz="2400" dirty="0" err="1"/>
              <a:t>Cerda</a:t>
            </a:r>
            <a:r>
              <a:rPr lang="en-US" sz="2400" dirty="0"/>
              <a:t> y de Silva </a:t>
            </a:r>
            <a:r>
              <a:rPr lang="en-US" sz="2400" dirty="0" err="1"/>
              <a:t>Cifuentes</a:t>
            </a:r>
            <a:endParaRPr lang="en-US" sz="2400" dirty="0"/>
          </a:p>
          <a:p>
            <a:r>
              <a:rPr lang="en-US" sz="2400" dirty="0"/>
              <a:t>Married off when she was 13 years old.</a:t>
            </a:r>
          </a:p>
          <a:p>
            <a:r>
              <a:rPr lang="en-US" sz="2400" dirty="0"/>
              <a:t>Always pictured with an </a:t>
            </a:r>
            <a:r>
              <a:rPr lang="en-US" sz="2400" dirty="0" err="1"/>
              <a:t>eyepatch</a:t>
            </a:r>
            <a:r>
              <a:rPr lang="en-US" sz="2400" dirty="0"/>
              <a:t>—may have been blind in one eye</a:t>
            </a:r>
          </a:p>
          <a:p>
            <a:r>
              <a:rPr lang="en-US" sz="2400" dirty="0"/>
              <a:t>Had 10 children, one of whom might have been Philip’s</a:t>
            </a:r>
          </a:p>
          <a:p>
            <a:r>
              <a:rPr lang="en-US" sz="2400" dirty="0"/>
              <a:t>After her husband’s death she spent 3 years in a convent, then returned to court</a:t>
            </a:r>
          </a:p>
          <a:p>
            <a:r>
              <a:rPr lang="en-US" sz="2400" dirty="0"/>
              <a:t>When she had an affair with Philip’s undersecretary of state, she was arrested and later died in prison</a:t>
            </a:r>
          </a:p>
        </p:txBody>
      </p:sp>
    </p:spTree>
    <p:extLst>
      <p:ext uri="{BB962C8B-B14F-4D97-AF65-F5344CB8AC3E}">
        <p14:creationId xmlns:p14="http://schemas.microsoft.com/office/powerpoint/2010/main" val="234351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9350"/>
            <a:ext cx="6508377" cy="1430676"/>
          </a:xfrm>
        </p:spPr>
        <p:txBody>
          <a:bodyPr/>
          <a:lstStyle/>
          <a:p>
            <a:pPr algn="ctr"/>
            <a:r>
              <a:rPr lang="en-US" sz="4400" b="1" dirty="0"/>
              <a:t>PRINCESS EBOLI</a:t>
            </a:r>
          </a:p>
        </p:txBody>
      </p:sp>
      <p:pic>
        <p:nvPicPr>
          <p:cNvPr id="6" name="Content Placeholder 5" descr="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1709"/>
          <a:stretch>
            <a:fillRect/>
          </a:stretch>
        </p:blipFill>
        <p:spPr>
          <a:xfrm>
            <a:off x="1092200" y="2209800"/>
            <a:ext cx="2622550" cy="3916363"/>
          </a:xfrm>
        </p:spPr>
      </p:pic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2794000"/>
            <a:ext cx="2209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THE SPANISH INQUISITION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53426" cy="4251325"/>
          </a:xfrm>
        </p:spPr>
        <p:txBody>
          <a:bodyPr>
            <a:normAutofit/>
          </a:bodyPr>
          <a:lstStyle/>
          <a:p>
            <a:r>
              <a:rPr lang="en-US" sz="2400" dirty="0"/>
              <a:t>1478-1834</a:t>
            </a:r>
          </a:p>
          <a:p>
            <a:r>
              <a:rPr lang="en-US" sz="2400" dirty="0"/>
              <a:t>Established by Ferdinand &amp; Isabella to maintain Catholic orthodoxy &amp; transfer authority from the Pope to local authority figures.</a:t>
            </a:r>
          </a:p>
          <a:p>
            <a:r>
              <a:rPr lang="en-US" sz="2400" dirty="0"/>
              <a:t>Authorized trials of Christians suspected of secretly adhering to Islam or Judaism</a:t>
            </a:r>
          </a:p>
          <a:p>
            <a:r>
              <a:rPr lang="en-US" sz="2400" dirty="0"/>
              <a:t>“An eye that never slumbers”</a:t>
            </a:r>
          </a:p>
        </p:txBody>
      </p:sp>
    </p:spTree>
    <p:extLst>
      <p:ext uri="{BB962C8B-B14F-4D97-AF65-F5344CB8AC3E}">
        <p14:creationId xmlns:p14="http://schemas.microsoft.com/office/powerpoint/2010/main" val="150070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8385350" cy="4451350"/>
          </a:xfrm>
        </p:spPr>
        <p:txBody>
          <a:bodyPr>
            <a:noAutofit/>
          </a:bodyPr>
          <a:lstStyle/>
          <a:p>
            <a:r>
              <a:rPr lang="en-US" sz="2400" b="1" dirty="0"/>
              <a:t>Philip II</a:t>
            </a:r>
            <a:r>
              <a:rPr lang="en-US" sz="2400" dirty="0"/>
              <a:t>, King of Spain	</a:t>
            </a:r>
          </a:p>
          <a:p>
            <a:r>
              <a:rPr lang="en-US" sz="2400" b="1" dirty="0"/>
              <a:t>Don Carlo</a:t>
            </a:r>
            <a:r>
              <a:rPr lang="en-US" sz="2400" dirty="0"/>
              <a:t>, Crown Prince, Philip’s son</a:t>
            </a:r>
          </a:p>
          <a:p>
            <a:r>
              <a:rPr lang="en-US" sz="2400" b="1" dirty="0"/>
              <a:t>Elisabeth of Valois</a:t>
            </a:r>
            <a:r>
              <a:rPr lang="en-US" sz="2400" dirty="0"/>
              <a:t>, daughter of the King of France</a:t>
            </a:r>
          </a:p>
          <a:p>
            <a:r>
              <a:rPr lang="en-US" sz="2400" b="1" dirty="0"/>
              <a:t>Rodrigo</a:t>
            </a:r>
            <a:r>
              <a:rPr lang="en-US" sz="2400" dirty="0"/>
              <a:t>, Marquis of </a:t>
            </a:r>
            <a:r>
              <a:rPr lang="en-US" sz="2400" dirty="0" err="1"/>
              <a:t>Posa</a:t>
            </a:r>
            <a:r>
              <a:rPr lang="en-US" sz="2400" dirty="0"/>
              <a:t>, Don Carlo’s best friend</a:t>
            </a:r>
          </a:p>
          <a:p>
            <a:r>
              <a:rPr lang="en-US" sz="2400" b="1" dirty="0"/>
              <a:t>Princess </a:t>
            </a:r>
            <a:r>
              <a:rPr lang="en-US" sz="2400" b="1" dirty="0" err="1"/>
              <a:t>Eboli</a:t>
            </a:r>
            <a:r>
              <a:rPr lang="en-US" sz="2400" dirty="0"/>
              <a:t>, a lady of the Court, lady-in-waiting to Queen Elisabeth</a:t>
            </a:r>
          </a:p>
          <a:p>
            <a:r>
              <a:rPr lang="en-US" sz="2400" b="1" dirty="0"/>
              <a:t>The Grand Inquisitor, </a:t>
            </a:r>
            <a:r>
              <a:rPr lang="en-US" sz="2400" dirty="0"/>
              <a:t>a priest, head of the Inquisition of the Catholic Church</a:t>
            </a:r>
          </a:p>
        </p:txBody>
      </p:sp>
    </p:spTree>
    <p:extLst>
      <p:ext uri="{BB962C8B-B14F-4D97-AF65-F5344CB8AC3E}">
        <p14:creationId xmlns:p14="http://schemas.microsoft.com/office/powerpoint/2010/main" val="115085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1500"/>
            <a:ext cx="6508377" cy="1382451"/>
          </a:xfrm>
        </p:spPr>
        <p:txBody>
          <a:bodyPr/>
          <a:lstStyle/>
          <a:p>
            <a:pPr algn="ctr"/>
            <a:r>
              <a:rPr lang="en-US" sz="4000" b="1" dirty="0"/>
              <a:t>THE INQUISITION </a:t>
            </a:r>
            <a:r>
              <a:rPr lang="en-US" dirty="0"/>
              <a:t>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601"/>
            <a:ext cx="8417505" cy="451707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 1481 the Inquisition introduced its trademark public event, the auto-da-</a:t>
            </a:r>
            <a:r>
              <a:rPr lang="en-US" sz="2400" dirty="0" err="1"/>
              <a:t>fé</a:t>
            </a:r>
            <a:r>
              <a:rPr lang="en-US" sz="2400" dirty="0"/>
              <a:t>.  6 alleged infidels were burned at the stake following a religious ceremony.</a:t>
            </a:r>
          </a:p>
          <a:p>
            <a:r>
              <a:rPr lang="en-US" sz="2400" dirty="0"/>
              <a:t>By 1530, the Inquisition is believed to have burned some 2,000 people alive, the vast majority of them Christians who had been born Jewish.</a:t>
            </a:r>
          </a:p>
          <a:p>
            <a:r>
              <a:rPr lang="en-US" sz="2400" dirty="0"/>
              <a:t>In the world of our opera (16</a:t>
            </a:r>
            <a:r>
              <a:rPr lang="en-US" sz="2400" baseline="30000" dirty="0"/>
              <a:t>th</a:t>
            </a:r>
            <a:r>
              <a:rPr lang="en-US" sz="2400" dirty="0"/>
              <a:t> century Spain), religious coercion was a fact of life. Jews had already been pressured to convert or flee. Now the challenge came from the Protestant Reformation.</a:t>
            </a:r>
          </a:p>
          <a:p>
            <a:r>
              <a:rPr lang="en-US" sz="2400" dirty="0"/>
              <a:t>By the 19</a:t>
            </a:r>
            <a:r>
              <a:rPr lang="en-US" sz="2400" baseline="30000" dirty="0"/>
              <a:t>th</a:t>
            </a:r>
            <a:r>
              <a:rPr lang="en-US" sz="2400" dirty="0"/>
              <a:t> century, the Inquisition had become the arch-symbol of religious intolerance and ecclesiastical power.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4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oadcastDonCarloBcst2hdl3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5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432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" b="49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58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AUTO-DA-FE</a:t>
            </a:r>
          </a:p>
        </p:txBody>
      </p:sp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3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3976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FLEMISH REVOLT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877176" cy="3916363"/>
          </a:xfrm>
        </p:spPr>
        <p:txBody>
          <a:bodyPr>
            <a:noAutofit/>
          </a:bodyPr>
          <a:lstStyle/>
          <a:p>
            <a:r>
              <a:rPr lang="en-US" sz="2400" dirty="0"/>
              <a:t>Philip banned Protestantism in the Netherlands but could not force the Dutch to accept Catholicism.</a:t>
            </a:r>
          </a:p>
          <a:p>
            <a:r>
              <a:rPr lang="en-US" sz="2400" dirty="0"/>
              <a:t>Flemish revolt led to the 80 years war, beginning 1566.</a:t>
            </a:r>
          </a:p>
          <a:p>
            <a:r>
              <a:rPr lang="en-US" sz="2400" dirty="0"/>
              <a:t>Queen Elizabeth I supported the Dutch rebels.  Defeated the Spanish Armada in 1588</a:t>
            </a:r>
          </a:p>
          <a:p>
            <a:r>
              <a:rPr lang="en-US" sz="2400" dirty="0"/>
              <a:t>Netherlands ultimately won independence from Spain and became a Protestant nation.</a:t>
            </a:r>
          </a:p>
        </p:txBody>
      </p:sp>
    </p:spTree>
    <p:extLst>
      <p:ext uri="{BB962C8B-B14F-4D97-AF65-F5344CB8AC3E}">
        <p14:creationId xmlns:p14="http://schemas.microsoft.com/office/powerpoint/2010/main" val="2668273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MEANING TO VERDI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209800"/>
            <a:ext cx="7877177" cy="3916363"/>
          </a:xfrm>
        </p:spPr>
        <p:txBody>
          <a:bodyPr>
            <a:normAutofit/>
          </a:bodyPr>
          <a:lstStyle/>
          <a:p>
            <a:r>
              <a:rPr lang="en-US" sz="2400" dirty="0"/>
              <a:t>Moved by the political sentiments in Schiller’s play</a:t>
            </a:r>
          </a:p>
          <a:p>
            <a:r>
              <a:rPr lang="en-US" sz="2400" dirty="0"/>
              <a:t>Anti-authoritarianism &amp; anti-clericalism</a:t>
            </a:r>
          </a:p>
          <a:p>
            <a:pPr lvl="1"/>
            <a:r>
              <a:rPr lang="en-US" sz="2200" dirty="0"/>
              <a:t>King &amp; Grand Inquisitor symbolize rigidity &amp; intransigence </a:t>
            </a:r>
          </a:p>
          <a:p>
            <a:r>
              <a:rPr lang="en-US" sz="2400" dirty="0"/>
              <a:t>Passionate love of freedom and egalitarian ideals</a:t>
            </a:r>
          </a:p>
          <a:p>
            <a:pPr lvl="1"/>
            <a:r>
              <a:rPr lang="en-US" sz="2200" dirty="0"/>
              <a:t>Liberalism vs. absolutism</a:t>
            </a:r>
          </a:p>
          <a:p>
            <a:pPr lvl="1"/>
            <a:r>
              <a:rPr lang="en-US" sz="2200" dirty="0"/>
              <a:t>Outcry against tyranny, abuse of power</a:t>
            </a:r>
          </a:p>
        </p:txBody>
      </p:sp>
    </p:spTree>
    <p:extLst>
      <p:ext uri="{BB962C8B-B14F-4D97-AF65-F5344CB8AC3E}">
        <p14:creationId xmlns:p14="http://schemas.microsoft.com/office/powerpoint/2010/main" val="225154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2900"/>
            <a:ext cx="6508377" cy="1350301"/>
          </a:xfrm>
        </p:spPr>
        <p:txBody>
          <a:bodyPr/>
          <a:lstStyle/>
          <a:p>
            <a:pPr algn="ctr"/>
            <a:r>
              <a:rPr lang="en-US" sz="4000" b="1" dirty="0"/>
              <a:t>THE PLOT THICKENS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25451"/>
            <a:ext cx="8337118" cy="4501001"/>
          </a:xfrm>
        </p:spPr>
        <p:txBody>
          <a:bodyPr>
            <a:normAutofit/>
          </a:bodyPr>
          <a:lstStyle/>
          <a:p>
            <a:r>
              <a:rPr lang="en-US" sz="2400" dirty="0"/>
              <a:t>Act II ends with King Philip ordering </a:t>
            </a:r>
            <a:r>
              <a:rPr lang="en-US" sz="2400" dirty="0" err="1"/>
              <a:t>Posa</a:t>
            </a:r>
            <a:r>
              <a:rPr lang="en-US" sz="2400" dirty="0"/>
              <a:t> to spy on Carlo and Elisabeth, and warning him to beware the power of the Inquisitor</a:t>
            </a:r>
            <a:r>
              <a:rPr lang="en-US" dirty="0"/>
              <a:t>.</a:t>
            </a:r>
          </a:p>
          <a:p>
            <a:r>
              <a:rPr lang="en-US" sz="2400" dirty="0"/>
              <a:t>In Act III, Princess </a:t>
            </a:r>
            <a:r>
              <a:rPr lang="en-US" sz="2400" dirty="0" err="1"/>
              <a:t>Eboli</a:t>
            </a:r>
            <a:r>
              <a:rPr lang="en-US" sz="2400" dirty="0"/>
              <a:t> suffers the humiliation of being spurned by Don Carlo and promises vengeance.</a:t>
            </a:r>
          </a:p>
          <a:p>
            <a:r>
              <a:rPr lang="en-US" sz="2400" dirty="0"/>
              <a:t>The Inquisition flexes its muscle as a crowd gathers in the square for an auto-da-</a:t>
            </a:r>
            <a:r>
              <a:rPr lang="en-US" sz="2400" dirty="0" err="1"/>
              <a:t>fé</a:t>
            </a:r>
            <a:r>
              <a:rPr lang="en-US" sz="2400" dirty="0"/>
              <a:t>.</a:t>
            </a:r>
          </a:p>
          <a:p>
            <a:r>
              <a:rPr lang="en-US" sz="2400" dirty="0"/>
              <a:t>Carlo pleads the Flemish case and draws his sword against his father.</a:t>
            </a:r>
          </a:p>
        </p:txBody>
      </p:sp>
    </p:spTree>
    <p:extLst>
      <p:ext uri="{BB962C8B-B14F-4D97-AF65-F5344CB8AC3E}">
        <p14:creationId xmlns:p14="http://schemas.microsoft.com/office/powerpoint/2010/main" val="218429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1126"/>
            <a:ext cx="6508377" cy="1077026"/>
          </a:xfrm>
        </p:spPr>
        <p:txBody>
          <a:bodyPr/>
          <a:lstStyle/>
          <a:p>
            <a:pPr algn="ctr"/>
            <a:r>
              <a:rPr lang="en-US" sz="4400" b="1" dirty="0"/>
              <a:t>Act IV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64702"/>
            <a:ext cx="8079881" cy="4758202"/>
          </a:xfrm>
        </p:spPr>
        <p:txBody>
          <a:bodyPr>
            <a:normAutofit/>
          </a:bodyPr>
          <a:lstStyle/>
          <a:p>
            <a:r>
              <a:rPr lang="en-US" sz="2400" dirty="0"/>
              <a:t>Philip, alone at night, suffers terribly as he recognizes that Elisabeth doesn’t love him.</a:t>
            </a:r>
          </a:p>
          <a:p>
            <a:r>
              <a:rPr lang="en-US" sz="2400" dirty="0"/>
              <a:t>He has Elisabeth’s jewelry box, in which she has kept Carlo’s portrait, and accuses her of adultery.</a:t>
            </a:r>
          </a:p>
          <a:p>
            <a:r>
              <a:rPr lang="en-US" sz="2400" dirty="0" err="1"/>
              <a:t>Eboli</a:t>
            </a:r>
            <a:r>
              <a:rPr lang="en-US" sz="2400" dirty="0"/>
              <a:t> admits that she gave the jewelry box to the King in revenge, and says that Elisabeth is innocent.</a:t>
            </a:r>
          </a:p>
          <a:p>
            <a:r>
              <a:rPr lang="en-US" sz="2400" dirty="0"/>
              <a:t>The Grand Inquisitor confronts the King, threatening Carlo, Rodrigo, and even the King himself.</a:t>
            </a:r>
          </a:p>
          <a:p>
            <a:r>
              <a:rPr lang="en-US" sz="2400" dirty="0"/>
              <a:t>As Rodrigo tries to help Carlo, an agent of the Inquisition shoots Rodrigo.</a:t>
            </a:r>
          </a:p>
        </p:txBody>
      </p:sp>
    </p:spTree>
    <p:extLst>
      <p:ext uri="{BB962C8B-B14F-4D97-AF65-F5344CB8AC3E}">
        <p14:creationId xmlns:p14="http://schemas.microsoft.com/office/powerpoint/2010/main" val="67763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ACT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176345" cy="3916363"/>
          </a:xfrm>
        </p:spPr>
        <p:txBody>
          <a:bodyPr>
            <a:normAutofit/>
          </a:bodyPr>
          <a:lstStyle/>
          <a:p>
            <a:r>
              <a:rPr lang="en-US" sz="2400" dirty="0"/>
              <a:t>Elisabeth has come to meet Carlo one last time before he leaves for Flanders (at the tomb of the Holy Roman Emperor Charles V).</a:t>
            </a:r>
          </a:p>
          <a:p>
            <a:r>
              <a:rPr lang="en-US" sz="2400" dirty="0"/>
              <a:t>They are discovered by the Grand Inquisitor and the King.</a:t>
            </a:r>
          </a:p>
          <a:p>
            <a:r>
              <a:rPr lang="en-US" sz="2400" dirty="0"/>
              <a:t>As the agents of the Inquisition move in on Carlo, the Emperor himself is heard, saying that suffering is unavoidable and ceases only in heaven.</a:t>
            </a:r>
          </a:p>
        </p:txBody>
      </p:sp>
    </p:spTree>
    <p:extLst>
      <p:ext uri="{BB962C8B-B14F-4D97-AF65-F5344CB8AC3E}">
        <p14:creationId xmlns:p14="http://schemas.microsoft.com/office/powerpoint/2010/main" val="102998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ROMANTIC PLOT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496176" cy="3916363"/>
          </a:xfrm>
        </p:spPr>
        <p:txBody>
          <a:bodyPr>
            <a:normAutofit/>
          </a:bodyPr>
          <a:lstStyle/>
          <a:p>
            <a:r>
              <a:rPr lang="en-US" sz="2400" dirty="0"/>
              <a:t>Carlo &amp; Elisabeth</a:t>
            </a:r>
          </a:p>
          <a:p>
            <a:r>
              <a:rPr lang="en-US" sz="2400" dirty="0"/>
              <a:t>Elisabeth &amp; the King</a:t>
            </a:r>
          </a:p>
          <a:p>
            <a:r>
              <a:rPr lang="en-US" sz="2400" dirty="0"/>
              <a:t>Carlo—Elisabeth—Philip love triangle</a:t>
            </a:r>
          </a:p>
          <a:p>
            <a:r>
              <a:rPr lang="en-US" sz="2400" dirty="0" err="1"/>
              <a:t>Eboli</a:t>
            </a:r>
            <a:r>
              <a:rPr lang="en-US" sz="2400" dirty="0"/>
              <a:t>—Carlo—Philip—Elisabeth</a:t>
            </a:r>
          </a:p>
        </p:txBody>
      </p:sp>
    </p:spTree>
    <p:extLst>
      <p:ext uri="{BB962C8B-B14F-4D97-AF65-F5344CB8AC3E}">
        <p14:creationId xmlns:p14="http://schemas.microsoft.com/office/powerpoint/2010/main" val="342219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POLITICAL PLOT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273926" cy="3916363"/>
          </a:xfrm>
        </p:spPr>
        <p:txBody>
          <a:bodyPr>
            <a:normAutofit/>
          </a:bodyPr>
          <a:lstStyle/>
          <a:p>
            <a:r>
              <a:rPr lang="en-US" sz="2400" dirty="0"/>
              <a:t>16</a:t>
            </a:r>
            <a:r>
              <a:rPr lang="en-US" sz="2400" baseline="30000" dirty="0"/>
              <a:t>th</a:t>
            </a:r>
            <a:r>
              <a:rPr lang="en-US" sz="2400" dirty="0"/>
              <a:t> Century Spain</a:t>
            </a:r>
          </a:p>
          <a:p>
            <a:r>
              <a:rPr lang="en-US" sz="2400" dirty="0"/>
              <a:t>Spain controls much territory, including Flanders (modern-day Holland/Belgium)</a:t>
            </a:r>
          </a:p>
          <a:p>
            <a:r>
              <a:rPr lang="en-US" sz="2400" dirty="0"/>
              <a:t>Flanders wants its freedom, political and religious.</a:t>
            </a:r>
          </a:p>
          <a:p>
            <a:r>
              <a:rPr lang="en-US" sz="2400" dirty="0"/>
              <a:t>Rodrigo pleads the Flemish cause and gets Carlo to sign on</a:t>
            </a:r>
          </a:p>
          <a:p>
            <a:pPr lvl="1"/>
            <a:r>
              <a:rPr lang="en-US" sz="2200" dirty="0"/>
              <a:t>Is this idealism? treason?</a:t>
            </a:r>
          </a:p>
        </p:txBody>
      </p:sp>
    </p:spTree>
    <p:extLst>
      <p:ext uri="{BB962C8B-B14F-4D97-AF65-F5344CB8AC3E}">
        <p14:creationId xmlns:p14="http://schemas.microsoft.com/office/powerpoint/2010/main" val="92093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RELIGIOUS PLOT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781926" cy="4235450"/>
          </a:xfrm>
        </p:spPr>
        <p:txBody>
          <a:bodyPr>
            <a:normAutofit/>
          </a:bodyPr>
          <a:lstStyle/>
          <a:p>
            <a:r>
              <a:rPr lang="en-US" sz="2400" dirty="0"/>
              <a:t>Spain is a Catholic country.</a:t>
            </a:r>
          </a:p>
          <a:p>
            <a:r>
              <a:rPr lang="en-US" sz="2400" dirty="0"/>
              <a:t>The Inquisition, the Church’s arm against heresy, is in full force, burning heretics at the stake.</a:t>
            </a:r>
          </a:p>
          <a:p>
            <a:r>
              <a:rPr lang="en-US" sz="2400" dirty="0"/>
              <a:t>Flanders is a Protestant stronghold, making it rebellious in both the political and religious spheres.</a:t>
            </a:r>
          </a:p>
          <a:p>
            <a:r>
              <a:rPr lang="en-US" sz="2400" dirty="0"/>
              <a:t>The Inquisition will target anyone who supports the Flemish cause.</a:t>
            </a:r>
          </a:p>
        </p:txBody>
      </p:sp>
    </p:spTree>
    <p:extLst>
      <p:ext uri="{BB962C8B-B14F-4D97-AF65-F5344CB8AC3E}">
        <p14:creationId xmlns:p14="http://schemas.microsoft.com/office/powerpoint/2010/main" val="389061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845426" cy="1143000"/>
          </a:xfrm>
        </p:spPr>
        <p:txBody>
          <a:bodyPr/>
          <a:lstStyle/>
          <a:p>
            <a:r>
              <a:rPr lang="en-US" sz="4000" b="1" dirty="0"/>
              <a:t>HISTORICAL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48676" cy="3916363"/>
          </a:xfrm>
        </p:spPr>
        <p:txBody>
          <a:bodyPr>
            <a:noAutofit/>
          </a:bodyPr>
          <a:lstStyle/>
          <a:p>
            <a:r>
              <a:rPr lang="en-US" sz="2400" dirty="0"/>
              <a:t>Philip’s father was the Holy Roman Emperor, Charles V</a:t>
            </a:r>
          </a:p>
          <a:p>
            <a:r>
              <a:rPr lang="en-US" sz="2400" dirty="0"/>
              <a:t>At age 55, after periods of mania and depression, Charles abdicated the throne and retired to a monastery.</a:t>
            </a:r>
          </a:p>
          <a:p>
            <a:r>
              <a:rPr lang="en-US" sz="2400" dirty="0"/>
              <a:t>He divided the empire, giving his brother the Holy Roman Empire &amp; central Europe</a:t>
            </a:r>
          </a:p>
          <a:p>
            <a:r>
              <a:rPr lang="en-US" sz="2400" dirty="0"/>
              <a:t>He gave his son Philip Spain, Burgundy (Holland, Flanders, part of France), Italy, &amp; possessions in America</a:t>
            </a:r>
          </a:p>
        </p:txBody>
      </p:sp>
    </p:spTree>
    <p:extLst>
      <p:ext uri="{BB962C8B-B14F-4D97-AF65-F5344CB8AC3E}">
        <p14:creationId xmlns:p14="http://schemas.microsoft.com/office/powerpoint/2010/main" val="390470217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12668</TotalTime>
  <Words>1183</Words>
  <Application>Microsoft Macintosh PowerPoint</Application>
  <PresentationFormat>On-screen Show (4:3)</PresentationFormat>
  <Paragraphs>114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Wingdings 2</vt:lpstr>
      <vt:lpstr>Plaza</vt:lpstr>
      <vt:lpstr>DON CARLO</vt:lpstr>
      <vt:lpstr>CHARACTERS</vt:lpstr>
      <vt:lpstr>THE PLOT THICKENS</vt:lpstr>
      <vt:lpstr>Act IV </vt:lpstr>
      <vt:lpstr>ACT V</vt:lpstr>
      <vt:lpstr>ROMANTIC PLOT LINE</vt:lpstr>
      <vt:lpstr>POLITICAL PLOT LINE</vt:lpstr>
      <vt:lpstr>RELIGIOUS PLOT LINE</vt:lpstr>
      <vt:lpstr>HISTORICAL BACKGROUND</vt:lpstr>
      <vt:lpstr>PowerPoint Presentation</vt:lpstr>
      <vt:lpstr>THE REAL PHILIP</vt:lpstr>
      <vt:lpstr>PHILIP AND CARLOS</vt:lpstr>
      <vt:lpstr>THE REAL CARLOS</vt:lpstr>
      <vt:lpstr>PowerPoint Presentation</vt:lpstr>
      <vt:lpstr>THE REAL ELISABETH</vt:lpstr>
      <vt:lpstr>ELISABETH DE VALOIS</vt:lpstr>
      <vt:lpstr>THE REAL EBOLI</vt:lpstr>
      <vt:lpstr>PRINCESS EBOLI</vt:lpstr>
      <vt:lpstr>THE SPANISH INQUISITION</vt:lpstr>
      <vt:lpstr>THE INQUISITION (cont.) </vt:lpstr>
      <vt:lpstr>PowerPoint Presentation</vt:lpstr>
      <vt:lpstr>PowerPoint Presentation</vt:lpstr>
      <vt:lpstr>AUTO-DA-FE</vt:lpstr>
      <vt:lpstr>FLEMISH REVOLT</vt:lpstr>
      <vt:lpstr>MEANING TO VERDI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CARLO</dc:title>
  <dc:creator>Penney</dc:creator>
  <cp:lastModifiedBy>Linda Shamoon</cp:lastModifiedBy>
  <cp:revision>39</cp:revision>
  <cp:lastPrinted>2021-10-27T14:14:17Z</cp:lastPrinted>
  <dcterms:created xsi:type="dcterms:W3CDTF">2021-08-04T14:57:17Z</dcterms:created>
  <dcterms:modified xsi:type="dcterms:W3CDTF">2021-10-27T22:51:11Z</dcterms:modified>
</cp:coreProperties>
</file>