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70" r:id="rId3"/>
    <p:sldId id="259" r:id="rId4"/>
    <p:sldId id="260" r:id="rId5"/>
    <p:sldId id="273" r:id="rId6"/>
    <p:sldId id="261" r:id="rId7"/>
    <p:sldId id="257" r:id="rId8"/>
    <p:sldId id="258" r:id="rId9"/>
    <p:sldId id="269" r:id="rId10"/>
    <p:sldId id="271" r:id="rId11"/>
    <p:sldId id="268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6137-80FF-B14F-B81B-589882E35999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B7C8C-4A6D-A146-8F5D-F549E2F4B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Adriana</a:t>
            </a:r>
            <a:r>
              <a:rPr lang="en-US" baseline="0" dirty="0"/>
              <a:t> </a:t>
            </a:r>
            <a:r>
              <a:rPr lang="en-US" baseline="0" dirty="0" err="1"/>
              <a:t>Lecouvreur</a:t>
            </a:r>
            <a:r>
              <a:rPr lang="en-US" baseline="0" dirty="0"/>
              <a:t> takes place in 1730 (18</a:t>
            </a:r>
            <a:r>
              <a:rPr lang="en-US" baseline="30000" dirty="0"/>
              <a:t>th</a:t>
            </a:r>
            <a:r>
              <a:rPr lang="en-US" baseline="0" dirty="0"/>
              <a:t> century), it pays homage to the great period of Classical French Theater, the mid to late 17</a:t>
            </a:r>
            <a:r>
              <a:rPr lang="en-US" baseline="30000" dirty="0"/>
              <a:t>th</a:t>
            </a:r>
            <a:r>
              <a:rPr lang="en-US" baseline="0" dirty="0"/>
              <a:t> century.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known for its elegance and emotional impact.</a:t>
            </a:r>
          </a:p>
          <a:p>
            <a:r>
              <a:rPr lang="en-US" dirty="0"/>
              <a:t>His psychological insight is also notable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opera lover’s opera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3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cannot even begin to discuss French cultural life in the 18</a:t>
            </a:r>
            <a:r>
              <a:rPr lang="en-US" baseline="30000" dirty="0"/>
              <a:t>th</a:t>
            </a:r>
            <a:r>
              <a:rPr lang="en-US" dirty="0"/>
              <a:t> century without setting the stage—the court of King</a:t>
            </a:r>
            <a:r>
              <a:rPr lang="en-US" baseline="0" dirty="0"/>
              <a:t> Louis XIV, “The Sun King”, Le </a:t>
            </a:r>
            <a:r>
              <a:rPr lang="en-US" baseline="0" dirty="0" err="1"/>
              <a:t>Roi</a:t>
            </a:r>
            <a:r>
              <a:rPr lang="en-US" baseline="0" dirty="0"/>
              <a:t> Soleil, king 1643-1715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</a:t>
            </a:r>
            <a:r>
              <a:rPr lang="en-US" baseline="0" dirty="0"/>
              <a:t> centralize his power and better control the nobility, Louis XIV moved his court to Versailles and forced all those who sought his favor to move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Commissioned work to glorify himself and his reign—buildings, public sculpture, paintings, music, plays and poetry</a:t>
            </a:r>
          </a:p>
          <a:p>
            <a:r>
              <a:rPr lang="en-US" dirty="0"/>
              <a:t>Collector--Bought enormous numbers of work of art—paintings, sculptures tapestries, furniture and furnishings.  Royal commissions to artists.</a:t>
            </a:r>
            <a:r>
              <a:rPr lang="en-US" baseline="0" dirty="0"/>
              <a:t>  “He bought so many pieces of classical or Renaissance sculpture that Italy feared artistic denudation, and the Pope forbade the further export of art.”</a:t>
            </a:r>
            <a:endParaRPr lang="en-US" dirty="0"/>
          </a:p>
          <a:p>
            <a:r>
              <a:rPr lang="en-US" dirty="0"/>
              <a:t>Bust by Bernini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Loved ballet and frequently</a:t>
            </a:r>
            <a:r>
              <a:rPr lang="en-US" baseline="0" dirty="0"/>
              <a:t> danced in them. (This is the origin of the tradition whereby French opera has to have a ballet in it) Jean-Baptiste Lully, Italian ballet master and composer--“music master of the royal family”</a:t>
            </a:r>
            <a:endParaRPr lang="en-US" dirty="0"/>
          </a:p>
          <a:p>
            <a:r>
              <a:rPr lang="en-US" baseline="0" dirty="0"/>
              <a:t>Created various Academies of the Arts:  Fine Arts, Architecture</a:t>
            </a:r>
          </a:p>
          <a:p>
            <a:r>
              <a:rPr lang="en-US" baseline="0" dirty="0" err="1"/>
              <a:t>Academie</a:t>
            </a:r>
            <a:r>
              <a:rPr lang="en-US" baseline="0" dirty="0"/>
              <a:t> </a:t>
            </a:r>
            <a:r>
              <a:rPr lang="en-US" baseline="0" dirty="0" err="1"/>
              <a:t>Francaise</a:t>
            </a:r>
            <a:r>
              <a:rPr lang="en-US" baseline="0" dirty="0"/>
              <a:t> ostensibly created to support the arts—also a very effective means of control</a:t>
            </a:r>
          </a:p>
          <a:p>
            <a:r>
              <a:rPr lang="en-US" baseline="0" dirty="0"/>
              <a:t>Imposed a “Classical Style”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Cid was labeled a “tragicomedy”</a:t>
            </a:r>
          </a:p>
          <a:p>
            <a:r>
              <a:rPr lang="en-US" dirty="0"/>
              <a:t>In later years</a:t>
            </a:r>
            <a:r>
              <a:rPr lang="en-US" baseline="0" dirty="0"/>
              <a:t> Corneille conformed more closely to the conventions of classical genres—tragedy/comedy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Acting</a:t>
            </a:r>
            <a:r>
              <a:rPr lang="en-US" baseline="0" dirty="0"/>
              <a:t> Troupe and the name of the Theater</a:t>
            </a:r>
          </a:p>
          <a:p>
            <a:endParaRPr lang="en-US" baseline="0" dirty="0"/>
          </a:p>
          <a:p>
            <a:r>
              <a:rPr lang="en-US" baseline="0" dirty="0" err="1"/>
              <a:t>Comedie</a:t>
            </a:r>
            <a:r>
              <a:rPr lang="en-US" baseline="0" dirty="0"/>
              <a:t> here has its largest meaning—implying all theater, comedy and tragedy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bust of Moliere is on the stage at the very beginning of Adriana </a:t>
            </a:r>
            <a:r>
              <a:rPr lang="en-US" baseline="0" dirty="0" err="1"/>
              <a:t>Lecouvreur</a:t>
            </a:r>
            <a:r>
              <a:rPr lang="en-US" baseline="0" dirty="0"/>
              <a:t>. The historical Adriana performed at the </a:t>
            </a:r>
            <a:r>
              <a:rPr lang="en-US" baseline="0" dirty="0" err="1"/>
              <a:t>Comedie</a:t>
            </a:r>
            <a:r>
              <a:rPr lang="en-US" baseline="0" dirty="0"/>
              <a:t> </a:t>
            </a:r>
            <a:r>
              <a:rPr lang="en-US" baseline="0" dirty="0" err="1"/>
              <a:t>Francaise</a:t>
            </a:r>
            <a:r>
              <a:rPr lang="en-US" baseline="0" dirty="0"/>
              <a:t> theatre, so he hovers over the entire production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6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Bajazet</a:t>
            </a:r>
            <a:r>
              <a:rPr lang="en-US" dirty="0"/>
              <a:t>, set</a:t>
            </a:r>
            <a:r>
              <a:rPr lang="en-US" baseline="0" dirty="0"/>
              <a:t> in the Ottoman Empire, is the play being performed at the beginning of our opera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7C8C-4A6D-A146-8F5D-F549E2F4BA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10FO1MJBA0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I9aE2oAp9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17</a:t>
            </a:r>
            <a:r>
              <a:rPr lang="en-US" sz="4000" b="1" baseline="30000" dirty="0"/>
              <a:t>th</a:t>
            </a:r>
            <a:r>
              <a:rPr lang="en-US" sz="4000" b="1" dirty="0"/>
              <a:t> Century French Theater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i="0" dirty="0"/>
              <a:t>COMEDIE FRANCAISE</a:t>
            </a:r>
          </a:p>
        </p:txBody>
      </p:sp>
    </p:spTree>
    <p:extLst>
      <p:ext uri="{BB962C8B-B14F-4D97-AF65-F5344CB8AC3E}">
        <p14:creationId xmlns:p14="http://schemas.microsoft.com/office/powerpoint/2010/main" val="362730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      </a:t>
            </a:r>
            <a:r>
              <a:rPr lang="en-US" b="1" dirty="0"/>
              <a:t>MOLIERE</a:t>
            </a:r>
          </a:p>
        </p:txBody>
      </p:sp>
      <p:pic>
        <p:nvPicPr>
          <p:cNvPr id="6" name="Content Placeholder 5" descr="t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5" b="17595"/>
          <a:stretch>
            <a:fillRect/>
          </a:stretch>
        </p:blipFill>
        <p:spPr>
          <a:xfrm>
            <a:off x="1012215" y="1414737"/>
            <a:ext cx="3811587" cy="2817812"/>
          </a:xfrm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541777"/>
            <a:ext cx="2295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7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err="1"/>
              <a:t>molière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75" y="2254250"/>
            <a:ext cx="7064375" cy="3381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Playwright, actor and poet. One of Louis XIV’s favorites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Theater troupe traveled the country performing both written and improvisational works. Characters based on Commedia </a:t>
            </a:r>
            <a:r>
              <a:rPr lang="en-US" sz="2400" dirty="0" err="1"/>
              <a:t>dell’Arte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Comedies, including </a:t>
            </a:r>
            <a:r>
              <a:rPr lang="en-US" sz="2400" i="1" dirty="0"/>
              <a:t>School for Wives, The Imaginary Invalid, Tartuffe, The Misanthropist, </a:t>
            </a:r>
            <a:r>
              <a:rPr lang="en-US" sz="2400" dirty="0"/>
              <a:t>are still performed today</a:t>
            </a:r>
          </a:p>
          <a:p>
            <a:r>
              <a:rPr lang="en-US" sz="2400" dirty="0"/>
              <a:t>“Patron Saint” of French actors</a:t>
            </a:r>
          </a:p>
        </p:txBody>
      </p:sp>
    </p:spTree>
    <p:extLst>
      <p:ext uri="{BB962C8B-B14F-4D97-AF65-F5344CB8AC3E}">
        <p14:creationId xmlns:p14="http://schemas.microsoft.com/office/powerpoint/2010/main" val="347566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Jean </a:t>
            </a:r>
            <a:r>
              <a:rPr lang="en-US" sz="4400" b="1" dirty="0" err="1"/>
              <a:t>racine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Great tragedies, many based on classical literature:</a:t>
            </a:r>
          </a:p>
          <a:p>
            <a:pPr lvl="1"/>
            <a:r>
              <a:rPr lang="en-US" sz="2400" dirty="0" err="1"/>
              <a:t>Andromaque</a:t>
            </a:r>
            <a:endParaRPr lang="en-US" sz="2400" dirty="0"/>
          </a:p>
          <a:p>
            <a:pPr lvl="1"/>
            <a:r>
              <a:rPr lang="en-US" sz="2400" dirty="0" err="1"/>
              <a:t>Iphigénie</a:t>
            </a:r>
            <a:endParaRPr lang="en-US" sz="2400" dirty="0"/>
          </a:p>
          <a:p>
            <a:pPr lvl="1"/>
            <a:r>
              <a:rPr lang="en-US" sz="2400" dirty="0"/>
              <a:t>Esther</a:t>
            </a:r>
          </a:p>
          <a:p>
            <a:pPr lvl="1"/>
            <a:r>
              <a:rPr lang="en-US" sz="2400" dirty="0" err="1"/>
              <a:t>Phèdre</a:t>
            </a:r>
            <a:endParaRPr lang="en-US" sz="2400" dirty="0"/>
          </a:p>
          <a:p>
            <a:pPr lvl="1"/>
            <a:r>
              <a:rPr lang="en-US" sz="2400" dirty="0" err="1"/>
              <a:t>Bajazet</a:t>
            </a:r>
            <a:endParaRPr lang="en-US" sz="2400" dirty="0"/>
          </a:p>
          <a:p>
            <a:pPr lvl="1"/>
            <a:endParaRPr lang="en-US" sz="2200" dirty="0"/>
          </a:p>
        </p:txBody>
      </p:sp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38" y="3063875"/>
            <a:ext cx="2047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5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629400" cy="6858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Alexandrin</a:t>
            </a:r>
            <a:r>
              <a:rPr lang="en-US" sz="4000" b="1" dirty="0"/>
              <a:t> poetry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Rhymed couplets</a:t>
            </a:r>
          </a:p>
          <a:p>
            <a:r>
              <a:rPr lang="en-US" sz="2400" dirty="0"/>
              <a:t>12 syllables </a:t>
            </a:r>
          </a:p>
          <a:p>
            <a:r>
              <a:rPr lang="en-US" sz="2400" dirty="0"/>
              <a:t>Often with a break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428469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err="1"/>
              <a:t>Phèdre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2000"/>
            <a:ext cx="6772275" cy="3635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Phèdre</a:t>
            </a:r>
            <a:r>
              <a:rPr lang="en-US" sz="2400" dirty="0"/>
              <a:t> is married to Theseus, but she is in love with her stepson Hippolytus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When </a:t>
            </a:r>
            <a:r>
              <a:rPr lang="en-US" sz="2400" dirty="0" err="1"/>
              <a:t>Phèdre</a:t>
            </a:r>
            <a:r>
              <a:rPr lang="en-US" sz="2400" dirty="0"/>
              <a:t> hears that her husband has been drowned, she confesses her love to Hippolytus, who does not reciprocate</a:t>
            </a:r>
          </a:p>
          <a:p>
            <a:endParaRPr lang="en-US" sz="2400" dirty="0"/>
          </a:p>
        </p:txBody>
      </p:sp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4048125"/>
            <a:ext cx="36004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2438400"/>
            <a:ext cx="7302500" cy="304800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Theseus, who is not dead, returns.</a:t>
            </a:r>
          </a:p>
          <a:p>
            <a:r>
              <a:rPr lang="en-US" sz="3100" dirty="0" err="1"/>
              <a:t>Phèdre</a:t>
            </a:r>
            <a:r>
              <a:rPr lang="en-US" sz="3100" dirty="0"/>
              <a:t> is worried that Hippolytus will tell Theseus about her avowal of love.</a:t>
            </a:r>
          </a:p>
          <a:p>
            <a:r>
              <a:rPr lang="en-US" sz="3100" dirty="0"/>
              <a:t>Hippolytus, torn between his duty to his father and his love for another woman (not </a:t>
            </a:r>
            <a:r>
              <a:rPr lang="en-US" sz="3100" dirty="0" err="1"/>
              <a:t>Phèdre</a:t>
            </a:r>
            <a:r>
              <a:rPr lang="en-US" sz="3100" dirty="0"/>
              <a:t>), dies.</a:t>
            </a:r>
          </a:p>
          <a:p>
            <a:r>
              <a:rPr lang="en-US" sz="3100" dirty="0" err="1"/>
              <a:t>Phèdre</a:t>
            </a:r>
            <a:r>
              <a:rPr lang="en-US" sz="3100" dirty="0"/>
              <a:t> takes poison and dies.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8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5915025" cy="1079500"/>
          </a:xfrm>
        </p:spPr>
        <p:txBody>
          <a:bodyPr>
            <a:noAutofit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Adriana plays </a:t>
            </a:r>
            <a:r>
              <a:rPr lang="en-US" sz="4000" b="1" dirty="0" err="1"/>
              <a:t>phèdre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75" y="2222500"/>
            <a:ext cx="7127875" cy="32639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At the end of Act III, all the characters of Adriana </a:t>
            </a:r>
            <a:r>
              <a:rPr lang="en-US" sz="2400" dirty="0" err="1"/>
              <a:t>Lecouvreur</a:t>
            </a:r>
            <a:r>
              <a:rPr lang="en-US" sz="2400" dirty="0"/>
              <a:t> are at a party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Adriana is asked to perform and chooses to recite </a:t>
            </a:r>
            <a:r>
              <a:rPr lang="en-US" sz="2400" dirty="0" err="1"/>
              <a:t>Phèdre’s</a:t>
            </a:r>
            <a:r>
              <a:rPr lang="en-US" sz="2400" dirty="0"/>
              <a:t> monologue, which she contorts to accuse the Princess of her love affair with Maurizio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“I know my evil crime,” </a:t>
            </a:r>
            <a:r>
              <a:rPr lang="en-US" sz="2400" dirty="0" err="1"/>
              <a:t>Phèdre</a:t>
            </a:r>
            <a:r>
              <a:rPr lang="en-US" sz="2400" dirty="0"/>
              <a:t> says, “I am not like those shameless women who delight in betrayal, whose icy brow will never blush!”</a:t>
            </a:r>
          </a:p>
        </p:txBody>
      </p:sp>
    </p:spTree>
    <p:extLst>
      <p:ext uri="{BB962C8B-B14F-4D97-AF65-F5344CB8AC3E}">
        <p14:creationId xmlns:p14="http://schemas.microsoft.com/office/powerpoint/2010/main" val="271896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27250"/>
            <a:ext cx="6400800" cy="33591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Adriana, using all of her powers as an actress and Racine’s power as a poet, accuses and embarrasses the Princess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“Reckless woman, what have you done?” says </a:t>
            </a:r>
            <a:r>
              <a:rPr lang="en-US" sz="2400" dirty="0" err="1"/>
              <a:t>Michonnet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“She’ll pay for this insult!” says the Princess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“I am avenged,” says Adriana.</a:t>
            </a:r>
          </a:p>
        </p:txBody>
      </p:sp>
    </p:spTree>
    <p:extLst>
      <p:ext uri="{BB962C8B-B14F-4D97-AF65-F5344CB8AC3E}">
        <p14:creationId xmlns:p14="http://schemas.microsoft.com/office/powerpoint/2010/main" val="33798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THEATRICALITY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186202"/>
            <a:ext cx="6988629" cy="3568652"/>
          </a:xfrm>
        </p:spPr>
        <p:txBody>
          <a:bodyPr>
            <a:normAutofit/>
          </a:bodyPr>
          <a:lstStyle/>
          <a:p>
            <a:r>
              <a:rPr lang="en-US" sz="2600" dirty="0"/>
              <a:t>Theater troupe</a:t>
            </a:r>
          </a:p>
          <a:p>
            <a:r>
              <a:rPr lang="en-US" sz="2600" dirty="0"/>
              <a:t>A play within a play</a:t>
            </a:r>
          </a:p>
          <a:p>
            <a:r>
              <a:rPr lang="en-US" sz="2600" dirty="0"/>
              <a:t>Deliberate theatricality of plot, performance</a:t>
            </a:r>
          </a:p>
          <a:p>
            <a:r>
              <a:rPr lang="en-US" sz="2600" dirty="0"/>
              <a:t>A love letter to theater, acting, passion, opera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Adriana Lecouvreur (Cilea) Trailer - Metropolitan Opera">
            <a:hlinkClick r:id="" action="ppaction://media"/>
            <a:extLst>
              <a:ext uri="{FF2B5EF4-FFF2-40B4-BE49-F238E27FC236}">
                <a16:creationId xmlns:a16="http://schemas.microsoft.com/office/drawing/2014/main" id="{AC03BFBB-6A7B-8A44-BF50-D5BCD8DBC9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6802" y="1271885"/>
            <a:ext cx="7970395" cy="45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ADRIANA LECOUVREUR</a:t>
            </a:r>
          </a:p>
        </p:txBody>
      </p:sp>
      <p:pic>
        <p:nvPicPr>
          <p:cNvPr id="6" name="Online Media 5" descr="Adriana Lecouvreur (ROH CINEMA)">
            <a:hlinkClick r:id="" action="ppaction://media"/>
            <a:extLst>
              <a:ext uri="{FF2B5EF4-FFF2-40B4-BE49-F238E27FC236}">
                <a16:creationId xmlns:a16="http://schemas.microsoft.com/office/drawing/2014/main" id="{31B9CA6D-698C-6D45-A580-A4F3B3FACA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7486" y="1800726"/>
            <a:ext cx="7249027" cy="40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King </a:t>
            </a:r>
            <a:r>
              <a:rPr lang="en-US" sz="4400" b="1" dirty="0" err="1"/>
              <a:t>louis</a:t>
            </a:r>
            <a:r>
              <a:rPr lang="en-US" sz="4400" b="1" dirty="0"/>
              <a:t> XIV</a:t>
            </a:r>
          </a:p>
        </p:txBody>
      </p:sp>
      <p:pic>
        <p:nvPicPr>
          <p:cNvPr id="6" name="Content Placeholder 5" descr="09f83241e0a5cf28ee6f3769d1e724c8_X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6641"/>
          <a:stretch>
            <a:fillRect/>
          </a:stretch>
        </p:blipFill>
        <p:spPr>
          <a:xfrm>
            <a:off x="2794000" y="2222500"/>
            <a:ext cx="3524250" cy="4064000"/>
          </a:xfrm>
        </p:spPr>
      </p:pic>
    </p:spTree>
    <p:extLst>
      <p:ext uri="{BB962C8B-B14F-4D97-AF65-F5344CB8AC3E}">
        <p14:creationId xmlns:p14="http://schemas.microsoft.com/office/powerpoint/2010/main" val="361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00125"/>
            <a:ext cx="6400800" cy="1270000"/>
          </a:xfrm>
        </p:spPr>
        <p:txBody>
          <a:bodyPr>
            <a:noAutofit/>
          </a:bodyPr>
          <a:lstStyle/>
          <a:p>
            <a:r>
              <a:rPr lang="en-US" sz="4000" b="1" dirty="0"/>
              <a:t>The court at </a:t>
            </a:r>
            <a:r>
              <a:rPr lang="en-US" sz="4000" b="1" dirty="0" err="1"/>
              <a:t>versailles</a:t>
            </a:r>
            <a:endParaRPr lang="en-US" sz="4000" b="1" dirty="0"/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b="14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50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HALL OF MIRRORS</a:t>
            </a:r>
          </a:p>
        </p:txBody>
      </p:sp>
      <p:pic>
        <p:nvPicPr>
          <p:cNvPr id="4" name="Content Placeholder 3" descr="18502362_4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7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05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Patron of the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Painters</a:t>
            </a:r>
          </a:p>
          <a:p>
            <a:r>
              <a:rPr lang="en-US" sz="2400" dirty="0"/>
              <a:t>Sculptors</a:t>
            </a:r>
          </a:p>
          <a:p>
            <a:r>
              <a:rPr lang="en-US" sz="2400" dirty="0"/>
              <a:t>Composers, Musicians</a:t>
            </a:r>
          </a:p>
          <a:p>
            <a:r>
              <a:rPr lang="en-US" sz="2400" dirty="0"/>
              <a:t>Writers</a:t>
            </a:r>
          </a:p>
          <a:p>
            <a:r>
              <a:rPr lang="en-US" sz="2400" dirty="0" err="1"/>
              <a:t>Académie</a:t>
            </a:r>
            <a:r>
              <a:rPr lang="en-US" sz="2400" dirty="0"/>
              <a:t> </a:t>
            </a:r>
            <a:r>
              <a:rPr lang="en-US" sz="2400" dirty="0" err="1"/>
              <a:t>Francaise</a:t>
            </a:r>
            <a:endParaRPr lang="en-US" sz="2400" dirty="0"/>
          </a:p>
        </p:txBody>
      </p:sp>
      <p:pic>
        <p:nvPicPr>
          <p:cNvPr id="4" name="Picture 3" descr="220px-LouisXIV-Berni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222500"/>
            <a:ext cx="2794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Three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875" y="2438400"/>
            <a:ext cx="6810375" cy="3048001"/>
          </a:xfrm>
        </p:spPr>
        <p:txBody>
          <a:bodyPr>
            <a:normAutofit/>
          </a:bodyPr>
          <a:lstStyle/>
          <a:p>
            <a:r>
              <a:rPr lang="en-US" sz="2800" b="1" dirty="0"/>
              <a:t>Pierre Corneille </a:t>
            </a:r>
            <a:r>
              <a:rPr lang="en-US" sz="2800" dirty="0"/>
              <a:t>(1606-1684)</a:t>
            </a:r>
          </a:p>
          <a:p>
            <a:r>
              <a:rPr lang="en-US" sz="2800" b="1" dirty="0"/>
              <a:t>Jean Racine </a:t>
            </a:r>
            <a:r>
              <a:rPr lang="en-US" sz="2800" dirty="0"/>
              <a:t>(1639-1699)</a:t>
            </a:r>
          </a:p>
          <a:p>
            <a:r>
              <a:rPr lang="en-US" sz="2800" dirty="0"/>
              <a:t>Jean Baptiste </a:t>
            </a:r>
            <a:r>
              <a:rPr lang="en-US" sz="2800" dirty="0" err="1"/>
              <a:t>Poquelin</a:t>
            </a:r>
            <a:r>
              <a:rPr lang="en-US" sz="2800" dirty="0"/>
              <a:t> (</a:t>
            </a:r>
            <a:r>
              <a:rPr lang="en-US" sz="2800" b="1" dirty="0"/>
              <a:t>Molière</a:t>
            </a:r>
            <a:r>
              <a:rPr lang="en-US" sz="2800" dirty="0"/>
              <a:t>) (1622-1673)</a:t>
            </a:r>
          </a:p>
        </p:txBody>
      </p:sp>
    </p:spTree>
    <p:extLst>
      <p:ext uri="{BB962C8B-B14F-4D97-AF65-F5344CB8AC3E}">
        <p14:creationId xmlns:p14="http://schemas.microsoft.com/office/powerpoint/2010/main" val="362642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Pierre </a:t>
            </a:r>
            <a:r>
              <a:rPr lang="en-US" sz="4000" b="1" dirty="0" err="1"/>
              <a:t>corneille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Considered the creator of French classical tragedy</a:t>
            </a:r>
          </a:p>
          <a:p>
            <a:pPr>
              <a:lnSpc>
                <a:spcPct val="100000"/>
              </a:lnSpc>
            </a:pPr>
            <a:r>
              <a:rPr lang="en-US" sz="2400" i="1" dirty="0"/>
              <a:t>Le Cid </a:t>
            </a:r>
            <a:r>
              <a:rPr lang="en-US" sz="2400" dirty="0"/>
              <a:t>is considered his masterpiece</a:t>
            </a: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3206750"/>
            <a:ext cx="2162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/>
              <a:t>Comédie</a:t>
            </a:r>
            <a:r>
              <a:rPr lang="en-US" sz="4000" b="1" dirty="0"/>
              <a:t> </a:t>
            </a:r>
            <a:r>
              <a:rPr lang="en-US" sz="4000" b="1" dirty="0" err="1"/>
              <a:t>francaise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Founded 1680 by royal decree (Louis XIV).</a:t>
            </a:r>
          </a:p>
          <a:p>
            <a:r>
              <a:rPr lang="en-US" sz="2400" dirty="0"/>
              <a:t>Oldest active theater company in the world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Its permanent theater is popularly known as “La </a:t>
            </a:r>
            <a:r>
              <a:rPr lang="en-US" sz="2400" dirty="0" err="1"/>
              <a:t>Maison</a:t>
            </a:r>
            <a:r>
              <a:rPr lang="en-US" sz="2400" dirty="0"/>
              <a:t> de Molière”—his troupe of actors were among the founding actors of the theater, set up a </a:t>
            </a:r>
            <a:r>
              <a:rPr lang="en-US" sz="2400"/>
              <a:t>few years </a:t>
            </a:r>
            <a:r>
              <a:rPr lang="en-US" sz="2400" dirty="0"/>
              <a:t>after his death.</a:t>
            </a:r>
          </a:p>
        </p:txBody>
      </p:sp>
    </p:spTree>
    <p:extLst>
      <p:ext uri="{BB962C8B-B14F-4D97-AF65-F5344CB8AC3E}">
        <p14:creationId xmlns:p14="http://schemas.microsoft.com/office/powerpoint/2010/main" val="353725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12971</TotalTime>
  <Words>824</Words>
  <Application>Microsoft Macintosh PowerPoint</Application>
  <PresentationFormat>On-screen Show (4:3)</PresentationFormat>
  <Paragraphs>92</Paragraphs>
  <Slides>19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Couture</vt:lpstr>
      <vt:lpstr>17th Century French Theater</vt:lpstr>
      <vt:lpstr>ADRIANA LECOUVREUR</vt:lpstr>
      <vt:lpstr>King louis XIV</vt:lpstr>
      <vt:lpstr>The court at versailles</vt:lpstr>
      <vt:lpstr>HALL OF MIRRORS</vt:lpstr>
      <vt:lpstr>Patron of the arts</vt:lpstr>
      <vt:lpstr>Three giants</vt:lpstr>
      <vt:lpstr>Pierre corneille</vt:lpstr>
      <vt:lpstr>Comédie francaise</vt:lpstr>
      <vt:lpstr>                       MOLIERE</vt:lpstr>
      <vt:lpstr>molière</vt:lpstr>
      <vt:lpstr>Jean racine</vt:lpstr>
      <vt:lpstr>Alexandrin poetry</vt:lpstr>
      <vt:lpstr>Phèdre</vt:lpstr>
      <vt:lpstr>PowerPoint Presentation</vt:lpstr>
      <vt:lpstr>  Adriana plays phèdre</vt:lpstr>
      <vt:lpstr>conclusion</vt:lpstr>
      <vt:lpstr>THEATRICALITY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17th Century French Theater</dc:title>
  <dc:creator>Penney</dc:creator>
  <cp:lastModifiedBy>Linda Shamoon</cp:lastModifiedBy>
  <cp:revision>32</cp:revision>
  <dcterms:created xsi:type="dcterms:W3CDTF">2021-08-06T19:37:05Z</dcterms:created>
  <dcterms:modified xsi:type="dcterms:W3CDTF">2021-11-11T16:30:27Z</dcterms:modified>
</cp:coreProperties>
</file>