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1" r:id="rId3"/>
    <p:sldId id="272" r:id="rId4"/>
    <p:sldId id="257" r:id="rId5"/>
    <p:sldId id="259" r:id="rId6"/>
    <p:sldId id="260" r:id="rId7"/>
    <p:sldId id="261" r:id="rId8"/>
    <p:sldId id="264" r:id="rId9"/>
    <p:sldId id="263" r:id="rId10"/>
    <p:sldId id="258" r:id="rId11"/>
    <p:sldId id="273" r:id="rId12"/>
    <p:sldId id="268" r:id="rId13"/>
    <p:sldId id="265" r:id="rId14"/>
    <p:sldId id="266" r:id="rId15"/>
    <p:sldId id="269" r:id="rId16"/>
    <p:sldId id="270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8F00B-69A4-3649-98F5-5BDE00A772EE}" type="datetimeFigureOut">
              <a:rPr lang="en-US" smtClean="0"/>
              <a:t>9/18/19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AF550-34BC-6246-A8F3-4806DA644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7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2159C-FF9C-2945-9DE9-4763DEC379D4}" type="datetimeFigureOut">
              <a:rPr lang="en-US" smtClean="0"/>
              <a:t>9/18/19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A36FF-F0C6-664F-96AE-1186008C2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6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A36FF-F0C6-664F-96AE-1186008C2D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2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P5y0YWX1VkU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hLfvkwTnJV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-PkS2HQj9ZE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afsItTKotHo" TargetMode="External"/><Relationship Id="rId3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Jrj2dLMIYK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/>
              <a:t>OPERA: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From </a:t>
            </a:r>
            <a:r>
              <a:rPr lang="en-US" sz="4800" b="1" dirty="0" smtClean="0"/>
              <a:t>A</a:t>
            </a:r>
            <a:r>
              <a:rPr lang="en-US" sz="4800" dirty="0" smtClean="0"/>
              <a:t> to </a:t>
            </a:r>
            <a:r>
              <a:rPr lang="en-US" sz="4800" b="1" dirty="0" smtClean="0"/>
              <a:t>Z</a:t>
            </a:r>
            <a:endParaRPr lang="en-US" sz="4800" b="1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754" y="4210049"/>
            <a:ext cx="2780834" cy="1879355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17" y="4157164"/>
            <a:ext cx="2579642" cy="193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04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OPERA STYLES</a:t>
            </a:r>
            <a:br>
              <a:rPr lang="en-US" b="1" dirty="0" smtClean="0"/>
            </a:br>
            <a:r>
              <a:rPr lang="en-US" b="1" dirty="0" smtClean="0"/>
              <a:t>BEL CANTO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“Beautiful Song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The </a:t>
            </a:r>
            <a:r>
              <a:rPr lang="en-US" dirty="0"/>
              <a:t>art of Italian </a:t>
            </a:r>
            <a:r>
              <a:rPr lang="en-US" dirty="0" smtClean="0"/>
              <a:t>singing popular in 18</a:t>
            </a:r>
            <a:r>
              <a:rPr lang="en-US" baseline="30000" dirty="0" smtClean="0"/>
              <a:t>th</a:t>
            </a:r>
            <a:r>
              <a:rPr lang="en-US" dirty="0" smtClean="0"/>
              <a:t> and early 19</a:t>
            </a:r>
            <a:r>
              <a:rPr lang="en-US" baseline="30000" dirty="0" smtClean="0"/>
              <a:t>th</a:t>
            </a:r>
            <a:r>
              <a:rPr lang="en-US" dirty="0" smtClean="0"/>
              <a:t> centuries </a:t>
            </a:r>
            <a:r>
              <a:rPr lang="en-US" dirty="0"/>
              <a:t>that emphasizes beautiful tone, masterful vocal </a:t>
            </a:r>
            <a:r>
              <a:rPr lang="en-US" dirty="0" smtClean="0"/>
              <a:t>technique (breath control and flexibility in singing loudly and softly), </a:t>
            </a:r>
            <a:r>
              <a:rPr lang="en-US" dirty="0"/>
              <a:t>elegant phrasing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Donizetti</a:t>
            </a:r>
            <a:r>
              <a:rPr lang="en-US" dirty="0"/>
              <a:t>, Bellini and Rossini </a:t>
            </a:r>
            <a:r>
              <a:rPr lang="en-US" dirty="0" smtClean="0"/>
              <a:t>were among its best </a:t>
            </a:r>
            <a:r>
              <a:rPr lang="en-US" dirty="0"/>
              <a:t>known </a:t>
            </a:r>
            <a:r>
              <a:rPr lang="en-US" dirty="0" smtClean="0"/>
              <a:t>composers</a:t>
            </a:r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P5y0YWX1VkU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462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 STYLES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584008"/>
            <a:ext cx="7635274" cy="4989108"/>
          </a:xfrm>
        </p:spPr>
        <p:txBody>
          <a:bodyPr/>
          <a:lstStyle/>
          <a:p>
            <a:r>
              <a:rPr lang="en-US" sz="2800" b="1" dirty="0" smtClean="0"/>
              <a:t>OPERA COMIQUE</a:t>
            </a:r>
          </a:p>
          <a:p>
            <a:pPr lvl="1"/>
            <a:r>
              <a:rPr lang="en-US" dirty="0" smtClean="0"/>
              <a:t>“Comic Opera”</a:t>
            </a:r>
          </a:p>
          <a:p>
            <a:pPr lvl="1"/>
            <a:r>
              <a:rPr lang="en-US" dirty="0" smtClean="0"/>
              <a:t>Not necessarily funny</a:t>
            </a:r>
          </a:p>
          <a:p>
            <a:pPr lvl="1"/>
            <a:r>
              <a:rPr lang="en-US" dirty="0" smtClean="0"/>
              <a:t>Originated in satirical parodies of grand opera</a:t>
            </a:r>
          </a:p>
          <a:p>
            <a:pPr lvl="1"/>
            <a:r>
              <a:rPr lang="en-US" dirty="0" smtClean="0"/>
              <a:t>Some of the text is spoken, not sung</a:t>
            </a:r>
          </a:p>
          <a:p>
            <a:pPr lvl="1"/>
            <a:r>
              <a:rPr lang="en-US" dirty="0"/>
              <a:t>Flourished in 19</a:t>
            </a:r>
            <a:r>
              <a:rPr lang="en-US" baseline="30000" dirty="0"/>
              <a:t>th</a:t>
            </a:r>
            <a:r>
              <a:rPr lang="en-US" dirty="0"/>
              <a:t> Century, especially France</a:t>
            </a:r>
          </a:p>
          <a:p>
            <a:pPr marL="350838" lvl="1" indent="0">
              <a:buNone/>
            </a:pPr>
            <a:endParaRPr lang="en-US" dirty="0" smtClean="0"/>
          </a:p>
          <a:p>
            <a:pPr marL="350838" lvl="1" indent="0">
              <a:buNone/>
            </a:pPr>
            <a:endParaRPr lang="en-US" dirty="0" smtClean="0"/>
          </a:p>
          <a:p>
            <a:pPr lvl="2"/>
            <a:r>
              <a:rPr lang="en-US" i="1" dirty="0" smtClean="0"/>
              <a:t>Carmen </a:t>
            </a:r>
            <a:r>
              <a:rPr lang="en-US" dirty="0" smtClean="0"/>
              <a:t>(Bizet)</a:t>
            </a:r>
          </a:p>
          <a:p>
            <a:pPr lvl="2"/>
            <a:r>
              <a:rPr lang="en-US" i="1" dirty="0" err="1" smtClean="0"/>
              <a:t>Manon</a:t>
            </a:r>
            <a:r>
              <a:rPr lang="en-US" dirty="0" smtClean="0"/>
              <a:t> (Massenet)</a:t>
            </a:r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336" y="3715616"/>
            <a:ext cx="19240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32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OPERA VOICES: FEMALE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685566"/>
            <a:ext cx="7835872" cy="474807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Soprano</a:t>
            </a:r>
          </a:p>
          <a:p>
            <a:pPr lvl="1"/>
            <a:r>
              <a:rPr lang="en-US" dirty="0"/>
              <a:t>Highest female voice.  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be lyric or dramatic. </a:t>
            </a:r>
            <a:endParaRPr lang="en-US" dirty="0" smtClean="0"/>
          </a:p>
          <a:p>
            <a:pPr lvl="1"/>
            <a:r>
              <a:rPr lang="en-US" b="1" dirty="0" smtClean="0"/>
              <a:t>Coloratura</a:t>
            </a:r>
            <a:r>
              <a:rPr lang="en-US" dirty="0" smtClean="0"/>
              <a:t> </a:t>
            </a:r>
            <a:r>
              <a:rPr lang="en-US" dirty="0"/>
              <a:t>(“coloring”)—capable of agility, fast and high singing, trills and embellishments. Increases dramatic and emotional expressiveness </a:t>
            </a:r>
            <a:endParaRPr lang="en-US" dirty="0" smtClean="0"/>
          </a:p>
          <a:p>
            <a:r>
              <a:rPr lang="en-US" b="1" dirty="0" smtClean="0"/>
              <a:t>Mezzo Soprano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etween </a:t>
            </a:r>
            <a:r>
              <a:rPr lang="en-US" dirty="0"/>
              <a:t>soprano and contralto.  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be lyrical or dramatic. </a:t>
            </a:r>
            <a:endParaRPr lang="en-US" dirty="0" smtClean="0"/>
          </a:p>
          <a:p>
            <a:r>
              <a:rPr lang="en-US" b="1" dirty="0" smtClean="0"/>
              <a:t>Contralto</a:t>
            </a:r>
          </a:p>
          <a:p>
            <a:pPr lvl="1"/>
            <a:r>
              <a:rPr lang="en-US" dirty="0"/>
              <a:t>Lowest female </a:t>
            </a:r>
            <a:r>
              <a:rPr lang="en-US" dirty="0" smtClean="0"/>
              <a:t>voice  </a:t>
            </a:r>
          </a:p>
          <a:p>
            <a:pPr lvl="1"/>
            <a:r>
              <a:rPr lang="en-US" dirty="0" smtClean="0"/>
              <a:t>Often </a:t>
            </a:r>
            <a:r>
              <a:rPr lang="en-US" dirty="0"/>
              <a:t>portrays comic, other-worldly or matronly </a:t>
            </a:r>
            <a:r>
              <a:rPr lang="en-US" dirty="0" smtClean="0"/>
              <a:t>roles</a:t>
            </a:r>
            <a:endParaRPr lang="en-US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206" y="3561056"/>
            <a:ext cx="1843206" cy="223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08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 VOICES:  MALE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 smtClean="0"/>
              <a:t>Bass:  </a:t>
            </a:r>
            <a:r>
              <a:rPr lang="en-US" dirty="0" smtClean="0"/>
              <a:t>Roles include kings, wizards, fathers, villains</a:t>
            </a:r>
          </a:p>
          <a:p>
            <a:pPr lvl="1"/>
            <a:r>
              <a:rPr lang="en-US" b="1" dirty="0" smtClean="0"/>
              <a:t>Baritone:  </a:t>
            </a:r>
            <a:r>
              <a:rPr lang="en-US" dirty="0" smtClean="0"/>
              <a:t>Can be expressive, lyrical or heroic</a:t>
            </a:r>
          </a:p>
          <a:p>
            <a:pPr lvl="1"/>
            <a:r>
              <a:rPr lang="en-US" b="1" dirty="0" smtClean="0"/>
              <a:t>Tenor: </a:t>
            </a:r>
            <a:r>
              <a:rPr lang="en-US" dirty="0" smtClean="0"/>
              <a:t>Generally the hero, the lover</a:t>
            </a:r>
          </a:p>
          <a:p>
            <a:pPr lvl="1"/>
            <a:r>
              <a:rPr lang="en-US" b="1" dirty="0" smtClean="0"/>
              <a:t>Countertenor:  </a:t>
            </a:r>
            <a:r>
              <a:rPr lang="en-US" dirty="0" smtClean="0"/>
              <a:t>The highest male voice, sometimes in falsetto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895" y="4025222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453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COUNTERTENORS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104" y="830348"/>
            <a:ext cx="7968663" cy="6349717"/>
          </a:xfrm>
        </p:spPr>
        <p:txBody>
          <a:bodyPr>
            <a:normAutofit fontScale="70000" lnSpcReduction="20000"/>
          </a:bodyPr>
          <a:lstStyle/>
          <a:p>
            <a:endParaRPr lang="en-US" sz="2800" dirty="0" smtClean="0"/>
          </a:p>
          <a:p>
            <a:endParaRPr lang="en-US" sz="3100" dirty="0" smtClean="0"/>
          </a:p>
          <a:p>
            <a:r>
              <a:rPr lang="en-US" sz="3100" dirty="0" smtClean="0"/>
              <a:t>A </a:t>
            </a:r>
            <a:r>
              <a:rPr lang="en-US" sz="3100" dirty="0"/>
              <a:t>high male voice </a:t>
            </a:r>
            <a:r>
              <a:rPr lang="en-US" sz="3100" dirty="0" smtClean="0"/>
              <a:t>within </a:t>
            </a:r>
            <a:r>
              <a:rPr lang="en-US" sz="3100" dirty="0"/>
              <a:t>the contralto &amp;</a:t>
            </a:r>
            <a:r>
              <a:rPr lang="en-US" sz="3100" dirty="0" smtClean="0"/>
              <a:t> mezzo range </a:t>
            </a:r>
            <a:r>
              <a:rPr lang="en-US" sz="3100" dirty="0"/>
              <a:t>(though the sound differs from his normal singing or speaking </a:t>
            </a:r>
            <a:r>
              <a:rPr lang="en-US" sz="3100" dirty="0" smtClean="0"/>
              <a:t>voice)</a:t>
            </a:r>
            <a:r>
              <a:rPr lang="en-US" sz="3100" dirty="0"/>
              <a:t>.  </a:t>
            </a:r>
            <a:endParaRPr lang="en-US" sz="3100" dirty="0" smtClean="0"/>
          </a:p>
          <a:p>
            <a:r>
              <a:rPr lang="en-US" sz="3100" dirty="0" smtClean="0"/>
              <a:t>Until </a:t>
            </a:r>
            <a:r>
              <a:rPr lang="en-US" sz="3100" dirty="0"/>
              <a:t>the 1830s, countertenors were often castratos, gifted male musicians who were castrated before puberty to maintain and develop their higher range.</a:t>
            </a:r>
          </a:p>
          <a:p>
            <a:r>
              <a:rPr lang="en-US" sz="3100" b="1" dirty="0" smtClean="0"/>
              <a:t>Many </a:t>
            </a:r>
            <a:r>
              <a:rPr lang="en-US" sz="3100" b="1" dirty="0"/>
              <a:t>male singers can reach the falsetto register that characterizes the countertenor; what makes a countertenor unique is that he can sustain it and sing expressively.</a:t>
            </a:r>
          </a:p>
          <a:p>
            <a:r>
              <a:rPr lang="en-US" sz="3100" dirty="0"/>
              <a:t>From a technical standpoint, countertenors produce their sound by vibrating only the tips of the vocal cords.  When a tenor sings, 70 percent of his vocal cords close; when a countertenor sings, only about 10 percent close.  Not surprisingly, it requires technical precision for a countertenor to generate power and volume. </a:t>
            </a:r>
            <a:r>
              <a:rPr lang="en-US" dirty="0"/>
              <a:t>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VOICES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584008"/>
            <a:ext cx="7835872" cy="4948874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https://www.youtube.com/watch?v=hLfvkwTnJVM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Range:  </a:t>
            </a:r>
            <a:r>
              <a:rPr lang="en-US" dirty="0" smtClean="0"/>
              <a:t>How low and how high the singers can go.  The entire series of notes they can reach</a:t>
            </a:r>
          </a:p>
          <a:p>
            <a:r>
              <a:rPr lang="en-US" b="1" dirty="0" smtClean="0"/>
              <a:t>Size:  </a:t>
            </a:r>
            <a:r>
              <a:rPr lang="en-US" dirty="0" smtClean="0"/>
              <a:t>The ability to cut through an orchestra’s sound</a:t>
            </a:r>
          </a:p>
          <a:p>
            <a:r>
              <a:rPr lang="en-US" b="1" dirty="0" smtClean="0"/>
              <a:t>Vibrato: </a:t>
            </a:r>
            <a:r>
              <a:rPr lang="en-US" dirty="0" smtClean="0"/>
              <a:t>The lightly fluctuating quality in a singer’s voice while sustaining a pitch. Good vibrato is used subtly as an accent rather than consistently throughout the entire aria.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16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Zzzz.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584008"/>
            <a:ext cx="7345363" cy="4777920"/>
          </a:xfrm>
        </p:spPr>
        <p:txBody>
          <a:bodyPr/>
          <a:lstStyle/>
          <a:p>
            <a:r>
              <a:rPr lang="en-US" dirty="0" smtClean="0"/>
              <a:t>Opera lovers </a:t>
            </a:r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966" y="2136924"/>
            <a:ext cx="6956551" cy="418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395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922c2d499d36d0665161c3345843ff3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61" b="101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35360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ANCESTRY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WHERE? WHEN? WHO?</a:t>
            </a:r>
          </a:p>
          <a:p>
            <a:pPr lvl="1"/>
            <a:r>
              <a:rPr lang="en-US" dirty="0" smtClean="0"/>
              <a:t>First opera created in Florence, Italy in 1597 by the Florentine </a:t>
            </a:r>
            <a:r>
              <a:rPr lang="en-US" dirty="0" err="1" smtClean="0"/>
              <a:t>Camerata</a:t>
            </a:r>
            <a:r>
              <a:rPr lang="en-US" dirty="0" smtClean="0"/>
              <a:t>, a group that aimed to revive Greek drama using music.</a:t>
            </a:r>
          </a:p>
          <a:p>
            <a:r>
              <a:rPr lang="en-US" b="1" dirty="0" smtClean="0"/>
              <a:t>WHAT?</a:t>
            </a:r>
          </a:p>
          <a:p>
            <a:pPr lvl="1"/>
            <a:r>
              <a:rPr lang="en-US" dirty="0" smtClean="0"/>
              <a:t>The text was sung by one singer at a time, accompanied as simply as possible.</a:t>
            </a:r>
          </a:p>
          <a:p>
            <a:pPr lvl="1"/>
            <a:r>
              <a:rPr lang="en-US" dirty="0" smtClean="0"/>
              <a:t>The music had to depict the emotions of the character who was singing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36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ANCESTRY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WHO WATCHED IT?</a:t>
            </a:r>
          </a:p>
          <a:p>
            <a:pPr lvl="1"/>
            <a:r>
              <a:rPr lang="en-US" dirty="0" smtClean="0"/>
              <a:t>Opera </a:t>
            </a:r>
            <a:r>
              <a:rPr lang="en-US" dirty="0"/>
              <a:t>flourished throughout Europe at royal </a:t>
            </a:r>
            <a:r>
              <a:rPr lang="en-US" dirty="0" smtClean="0"/>
              <a:t>courts</a:t>
            </a:r>
          </a:p>
          <a:p>
            <a:pPr lvl="1"/>
            <a:r>
              <a:rPr lang="en-US" dirty="0"/>
              <a:t>First public opera house opened in Venice in 1637.  Other cities followed soon after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WHO WROTE IT?</a:t>
            </a:r>
          </a:p>
          <a:p>
            <a:pPr lvl="1"/>
            <a:r>
              <a:rPr lang="en-US" dirty="0" smtClean="0"/>
              <a:t>The first great opera composer was Claudio Monteverdi (1567-1643)</a:t>
            </a:r>
          </a:p>
          <a:p>
            <a:pPr lvl="1"/>
            <a:r>
              <a:rPr lang="en-US" dirty="0" smtClean="0"/>
              <a:t>His first opera, </a:t>
            </a:r>
            <a:r>
              <a:rPr lang="en-US" i="1" dirty="0" err="1" smtClean="0"/>
              <a:t>Orfeo</a:t>
            </a:r>
            <a:r>
              <a:rPr lang="en-US" dirty="0" smtClean="0"/>
              <a:t> (1607), is considered the first opera masterwork.</a:t>
            </a:r>
          </a:p>
        </p:txBody>
      </p:sp>
    </p:spTree>
    <p:extLst>
      <p:ext uri="{BB962C8B-B14F-4D97-AF65-F5344CB8AC3E}">
        <p14:creationId xmlns:p14="http://schemas.microsoft.com/office/powerpoint/2010/main" val="244925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697437"/>
            <a:ext cx="7345363" cy="4368084"/>
          </a:xfrm>
        </p:spPr>
        <p:txBody>
          <a:bodyPr/>
          <a:lstStyle/>
          <a:p>
            <a:r>
              <a:rPr lang="en-US" dirty="0"/>
              <a:t>Song for solo voice with instrumental accompaniment </a:t>
            </a:r>
            <a:endParaRPr lang="en-US" dirty="0" smtClean="0"/>
          </a:p>
          <a:p>
            <a:r>
              <a:rPr lang="en-US" dirty="0" smtClean="0"/>
              <a:t>In contrast to </a:t>
            </a:r>
            <a:r>
              <a:rPr lang="en-US" b="1" i="1" dirty="0" smtClean="0"/>
              <a:t>RECITATIVE</a:t>
            </a:r>
            <a:r>
              <a:rPr lang="en-US" dirty="0" smtClean="0"/>
              <a:t>—</a:t>
            </a:r>
            <a:r>
              <a:rPr lang="en-US" dirty="0"/>
              <a:t>sung conversation, often with minimal accompaniment, </a:t>
            </a:r>
            <a:r>
              <a:rPr lang="en-US"/>
              <a:t>which </a:t>
            </a:r>
            <a:r>
              <a:rPr lang="en-US" smtClean="0"/>
              <a:t>advances </a:t>
            </a:r>
            <a:r>
              <a:rPr lang="en-US" dirty="0"/>
              <a:t>the </a:t>
            </a:r>
            <a:r>
              <a:rPr lang="en-US" dirty="0" smtClean="0"/>
              <a:t>plot. </a:t>
            </a:r>
          </a:p>
          <a:p>
            <a:r>
              <a:rPr lang="en-US" dirty="0" smtClean="0"/>
              <a:t>Arias </a:t>
            </a:r>
            <a:r>
              <a:rPr lang="en-US" dirty="0"/>
              <a:t>are associated with emotional expression. </a:t>
            </a: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396" y="4464562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445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CHORUS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562873" cy="3931920"/>
          </a:xfrm>
        </p:spPr>
        <p:txBody>
          <a:bodyPr/>
          <a:lstStyle/>
          <a:p>
            <a:r>
              <a:rPr lang="en-US" dirty="0"/>
              <a:t>Vocal ensemble—townspeople, relatives, guards, who contribute and comment on the action of the </a:t>
            </a:r>
            <a:r>
              <a:rPr lang="en-US" dirty="0" smtClean="0"/>
              <a:t>plot</a:t>
            </a:r>
          </a:p>
          <a:p>
            <a:r>
              <a:rPr lang="en-US" dirty="0" smtClean="0"/>
              <a:t>OR a </a:t>
            </a:r>
            <a:r>
              <a:rPr lang="en-US" dirty="0"/>
              <a:t>piece of music for this ensemble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309" y="3876429"/>
            <a:ext cx="34798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66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LEITMOTIF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551003" cy="3931920"/>
          </a:xfrm>
        </p:spPr>
        <p:txBody>
          <a:bodyPr/>
          <a:lstStyle/>
          <a:p>
            <a:r>
              <a:rPr lang="en-US" dirty="0"/>
              <a:t>A short thematic musical passage representing a character or situation. </a:t>
            </a:r>
          </a:p>
          <a:p>
            <a:r>
              <a:rPr lang="en-US" dirty="0" smtClean="0">
                <a:hlinkClick r:id="rId2"/>
              </a:rPr>
              <a:t>https://www.youtube.com/watch?v=-PkS2HQj9ZE/</a:t>
            </a:r>
            <a:endParaRPr lang="en-US" dirty="0" smtClean="0"/>
          </a:p>
          <a:p>
            <a:r>
              <a:rPr lang="en-US" dirty="0" smtClean="0"/>
              <a:t>“Jasmine flower</a:t>
            </a:r>
            <a:r>
              <a:rPr lang="en-US" dirty="0" smtClean="0"/>
              <a:t>” (or “The Mountains of </a:t>
            </a:r>
            <a:r>
              <a:rPr lang="en-US" smtClean="0"/>
              <a:t>the East”): </a:t>
            </a:r>
            <a:r>
              <a:rPr lang="en-US" dirty="0" smtClean="0"/>
              <a:t>sung by a children’s chorus Act I of </a:t>
            </a:r>
            <a:r>
              <a:rPr lang="en-US" dirty="0" err="1" smtClean="0"/>
              <a:t>Turandot</a:t>
            </a:r>
            <a:r>
              <a:rPr lang="en-US" dirty="0" smtClean="0"/>
              <a:t> and repeated several times during the opera.</a:t>
            </a:r>
          </a:p>
          <a:p>
            <a:r>
              <a:rPr lang="en-US" dirty="0" smtClean="0"/>
              <a:t>Serves as a leitmotif for the Princess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183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LIBRETTO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673696"/>
            <a:ext cx="7634090" cy="4676854"/>
          </a:xfrm>
        </p:spPr>
        <p:txBody>
          <a:bodyPr>
            <a:normAutofit/>
          </a:bodyPr>
          <a:lstStyle/>
          <a:p>
            <a:r>
              <a:rPr lang="en-US" dirty="0"/>
              <a:t>“Little book</a:t>
            </a:r>
            <a:r>
              <a:rPr lang="en-US" dirty="0" smtClean="0"/>
              <a:t>”  </a:t>
            </a:r>
          </a:p>
          <a:p>
            <a:r>
              <a:rPr lang="en-US" dirty="0" smtClean="0"/>
              <a:t>The </a:t>
            </a:r>
            <a:r>
              <a:rPr lang="en-US" dirty="0"/>
              <a:t>text of an opera.  </a:t>
            </a:r>
            <a:endParaRPr lang="en-US" dirty="0" smtClean="0"/>
          </a:p>
          <a:p>
            <a:r>
              <a:rPr lang="en-US" dirty="0" smtClean="0"/>
              <a:t>Compare </a:t>
            </a:r>
            <a:r>
              <a:rPr lang="en-US" dirty="0"/>
              <a:t>with the </a:t>
            </a:r>
            <a:r>
              <a:rPr lang="en-US" b="1" dirty="0" smtClean="0"/>
              <a:t>SCORE</a:t>
            </a:r>
            <a:r>
              <a:rPr lang="en-US" dirty="0" smtClean="0"/>
              <a:t>, </a:t>
            </a:r>
            <a:r>
              <a:rPr lang="en-US" dirty="0"/>
              <a:t>the written music of an opera or other musical </a:t>
            </a:r>
            <a:r>
              <a:rPr lang="en-US" dirty="0" smtClean="0"/>
              <a:t>work</a:t>
            </a:r>
            <a:endParaRPr lang="en-US" dirty="0"/>
          </a:p>
          <a:p>
            <a:r>
              <a:rPr lang="en-US" dirty="0" smtClean="0"/>
              <a:t>Mozart</a:t>
            </a:r>
            <a:r>
              <a:rPr lang="en-US" dirty="0"/>
              <a:t>, Verdi and Richard Strauss had favorite librettists. Wagner and Berlioz, on the other hand, were their own librettists.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64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 STYLES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704323"/>
            <a:ext cx="7345363" cy="4361198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OPERA SERIA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Serious opera</a:t>
            </a:r>
            <a:r>
              <a:rPr lang="en-US" dirty="0" smtClean="0"/>
              <a:t>”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ramatic </a:t>
            </a:r>
            <a:r>
              <a:rPr lang="en-US" dirty="0"/>
              <a:t>and intense </a:t>
            </a:r>
            <a:r>
              <a:rPr lang="en-US" dirty="0" smtClean="0"/>
              <a:t>plots </a:t>
            </a:r>
          </a:p>
          <a:p>
            <a:pPr lvl="1"/>
            <a:r>
              <a:rPr lang="en-US" dirty="0" smtClean="0"/>
              <a:t>Stories are often tragic and typically involve heroes and kings or ancient myths and gods</a:t>
            </a:r>
          </a:p>
          <a:p>
            <a:pPr lvl="1"/>
            <a:r>
              <a:rPr lang="en-US" dirty="0" smtClean="0"/>
              <a:t>Especially </a:t>
            </a:r>
            <a:r>
              <a:rPr lang="en-US" dirty="0"/>
              <a:t>popular in 18</a:t>
            </a:r>
            <a:r>
              <a:rPr lang="en-US" baseline="30000" dirty="0"/>
              <a:t>th</a:t>
            </a:r>
            <a:r>
              <a:rPr lang="en-US" dirty="0"/>
              <a:t> c. Italian opera</a:t>
            </a:r>
            <a:r>
              <a:rPr lang="en-US" dirty="0" smtClean="0"/>
              <a:t>.</a:t>
            </a:r>
          </a:p>
          <a:p>
            <a:pPr marL="350838" lvl="1" indent="0">
              <a:buNone/>
            </a:pPr>
            <a:r>
              <a:rPr lang="en-US" i="1" dirty="0">
                <a:hlinkClick r:id="rId2"/>
              </a:rPr>
              <a:t>https://www.youtube.com/watch?v=</a:t>
            </a:r>
            <a:r>
              <a:rPr lang="en-US" i="1" dirty="0" smtClean="0">
                <a:hlinkClick r:id="rId2"/>
              </a:rPr>
              <a:t>afsItTKotHo</a:t>
            </a:r>
            <a:endParaRPr lang="en-US" i="1" smtClean="0"/>
          </a:p>
          <a:p>
            <a:pPr marL="350838" lvl="1" indent="0">
              <a:buNone/>
            </a:pPr>
            <a:endParaRPr lang="en-US" i="1" dirty="0" smtClean="0"/>
          </a:p>
          <a:p>
            <a:pPr lvl="1"/>
            <a:r>
              <a:rPr lang="en-US" i="1" dirty="0" smtClean="0"/>
              <a:t>Agrippina </a:t>
            </a:r>
            <a:r>
              <a:rPr lang="en-US" dirty="0" smtClean="0"/>
              <a:t>(Handel) </a:t>
            </a:r>
          </a:p>
          <a:p>
            <a:pPr lvl="1"/>
            <a:r>
              <a:rPr lang="en-US" i="1" dirty="0" err="1" smtClean="0"/>
              <a:t>Idomeneo</a:t>
            </a:r>
            <a:r>
              <a:rPr lang="en-US" dirty="0" smtClean="0"/>
              <a:t> (Mozart) </a:t>
            </a:r>
          </a:p>
          <a:p>
            <a:pPr lvl="1"/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535" y="4612025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888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86600"/>
            <a:ext cx="7345362" cy="1339850"/>
          </a:xfrm>
        </p:spPr>
        <p:txBody>
          <a:bodyPr/>
          <a:lstStyle/>
          <a:p>
            <a:r>
              <a:rPr lang="en-US" b="1" dirty="0" smtClean="0"/>
              <a:t>OPERA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604105"/>
            <a:ext cx="7345363" cy="44697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OPERA BUFFA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Funny opera” 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specially </a:t>
            </a:r>
            <a:r>
              <a:rPr lang="en-US" dirty="0"/>
              <a:t>popular in 18</a:t>
            </a:r>
            <a:r>
              <a:rPr lang="en-US" baseline="30000" dirty="0"/>
              <a:t>th</a:t>
            </a:r>
            <a:r>
              <a:rPr lang="en-US" dirty="0"/>
              <a:t> and early 19</a:t>
            </a:r>
            <a:r>
              <a:rPr lang="en-US" baseline="30000" dirty="0"/>
              <a:t>th</a:t>
            </a:r>
            <a:r>
              <a:rPr lang="en-US" dirty="0"/>
              <a:t> century Italy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Always sung in Italian </a:t>
            </a:r>
          </a:p>
          <a:p>
            <a:pPr lvl="1"/>
            <a:r>
              <a:rPr lang="en-US" dirty="0" smtClean="0"/>
              <a:t>Jokesters are from the working class—maids, peasants, servants—who get the best of their employers </a:t>
            </a:r>
          </a:p>
          <a:p>
            <a:pPr lvl="1"/>
            <a:r>
              <a:rPr lang="en-US" dirty="0" smtClean="0"/>
              <a:t>Developed </a:t>
            </a:r>
            <a:r>
              <a:rPr lang="en-US" dirty="0"/>
              <a:t>the use of ensembles (duets, trios, act finales with many characters participating</a:t>
            </a:r>
            <a:r>
              <a:rPr lang="en-US" dirty="0" smtClean="0"/>
              <a:t>)</a:t>
            </a:r>
          </a:p>
          <a:p>
            <a:pPr lvl="2"/>
            <a:r>
              <a:rPr lang="en-US" i="1" dirty="0" smtClean="0"/>
              <a:t>The Barber of Seville </a:t>
            </a:r>
            <a:r>
              <a:rPr lang="en-US" dirty="0" smtClean="0"/>
              <a:t>(Rossini)</a:t>
            </a:r>
          </a:p>
          <a:p>
            <a:pPr lvl="2"/>
            <a:r>
              <a:rPr lang="en-US" i="1" dirty="0" smtClean="0"/>
              <a:t>The Marriage of Figaro </a:t>
            </a:r>
            <a:r>
              <a:rPr lang="en-US" dirty="0" smtClean="0"/>
              <a:t>(Mozart)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https://www.youtube.com/watch?v=Jrj2dLMIYKA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536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44111</TotalTime>
  <Words>843</Words>
  <Application>Microsoft Macintosh PowerPoint</Application>
  <PresentationFormat>On-screen Show (4:3)</PresentationFormat>
  <Paragraphs>100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Capital</vt:lpstr>
      <vt:lpstr>OPERA:</vt:lpstr>
      <vt:lpstr>ANCESTRY</vt:lpstr>
      <vt:lpstr>ANCESTRY (cont.)</vt:lpstr>
      <vt:lpstr>ARIA</vt:lpstr>
      <vt:lpstr>CHORUS</vt:lpstr>
      <vt:lpstr>LEITMOTIF</vt:lpstr>
      <vt:lpstr>LIBRETTO</vt:lpstr>
      <vt:lpstr>OPERA STYLES</vt:lpstr>
      <vt:lpstr>OPERA STYLES</vt:lpstr>
      <vt:lpstr>OPERA STYLES BEL CANTO</vt:lpstr>
      <vt:lpstr>OPERA STYLES</vt:lpstr>
      <vt:lpstr>OPERA VOICES: FEMALE</vt:lpstr>
      <vt:lpstr>OPERA VOICES:  MALE</vt:lpstr>
      <vt:lpstr>COUNTERTENORS</vt:lpstr>
      <vt:lpstr>THE VOICES</vt:lpstr>
      <vt:lpstr>Zzzz. . . 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OPERA:</dc:title>
  <dc:creator>Penney</dc:creator>
  <cp:lastModifiedBy>Penney</cp:lastModifiedBy>
  <cp:revision>86</cp:revision>
  <cp:lastPrinted>2019-09-03T14:42:56Z</cp:lastPrinted>
  <dcterms:created xsi:type="dcterms:W3CDTF">2019-07-19T16:01:08Z</dcterms:created>
  <dcterms:modified xsi:type="dcterms:W3CDTF">2019-09-18T20:11:46Z</dcterms:modified>
</cp:coreProperties>
</file>