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2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5" r:id="rId11"/>
    <p:sldId id="281" r:id="rId12"/>
    <p:sldId id="266" r:id="rId13"/>
    <p:sldId id="267" r:id="rId14"/>
    <p:sldId id="269" r:id="rId15"/>
    <p:sldId id="271" r:id="rId16"/>
    <p:sldId id="272" r:id="rId17"/>
    <p:sldId id="274" r:id="rId18"/>
    <p:sldId id="280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E4E8-75AF-8F47-A984-8E21A92635C0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736F08-1453-FF43-9FCC-9D265A75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8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49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31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1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2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5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5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1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3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8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5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z0OENWZ9kW4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books/98/03/29/specials/baldwin-english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D629-973B-FA43-B7BB-D85FA6922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2458" y="1972733"/>
            <a:ext cx="8915399" cy="2262781"/>
          </a:xfrm>
        </p:spPr>
        <p:txBody>
          <a:bodyPr/>
          <a:lstStyle/>
          <a:p>
            <a:r>
              <a:rPr lang="en-US" dirty="0"/>
              <a:t>Dialect in African-American 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80D88-9BD9-4E43-89DB-F0E79FFA2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711" y="4777379"/>
            <a:ext cx="8252179" cy="1126283"/>
          </a:xfrm>
        </p:spPr>
        <p:txBody>
          <a:bodyPr>
            <a:normAutofit/>
          </a:bodyPr>
          <a:lstStyle/>
          <a:p>
            <a:r>
              <a:rPr lang="en-US" dirty="0"/>
              <a:t>Harriet Magen</a:t>
            </a:r>
          </a:p>
          <a:p>
            <a:r>
              <a:rPr lang="en-US" dirty="0"/>
              <a:t>January 18,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9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5E96-2C37-334C-81EE-C773A715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09"/>
            <a:ext cx="8210542" cy="1340157"/>
          </a:xfrm>
        </p:spPr>
        <p:txBody>
          <a:bodyPr/>
          <a:lstStyle/>
          <a:p>
            <a:r>
              <a:rPr lang="en-US" sz="3200" dirty="0"/>
              <a:t>What are some linguistic features? </a:t>
            </a:r>
            <a:br>
              <a:rPr lang="en-US" sz="3200" dirty="0"/>
            </a:br>
            <a:r>
              <a:rPr lang="en-US" sz="3200" dirty="0"/>
              <a:t>Pronunciation: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E2330-4CB5-E54A-AA64-EFD37B94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497" y="1693333"/>
            <a:ext cx="8915400" cy="454055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Consonant luster reduction: </a:t>
            </a:r>
            <a:r>
              <a:rPr lang="en-US" i="1" dirty="0" err="1"/>
              <a:t>lif</a:t>
            </a:r>
            <a:r>
              <a:rPr lang="en-US" i="1" dirty="0"/>
              <a:t> up </a:t>
            </a:r>
            <a:r>
              <a:rPr lang="en-US" dirty="0"/>
              <a:t>for </a:t>
            </a:r>
            <a:r>
              <a:rPr lang="en-US" i="1" dirty="0"/>
              <a:t>lift up</a:t>
            </a:r>
          </a:p>
          <a:p>
            <a:endParaRPr lang="en-US" dirty="0"/>
          </a:p>
          <a:p>
            <a:r>
              <a:rPr lang="en-US" i="1" dirty="0" err="1"/>
              <a:t>th</a:t>
            </a:r>
            <a:r>
              <a:rPr lang="en-US" dirty="0"/>
              <a:t> for </a:t>
            </a:r>
            <a:r>
              <a:rPr lang="en-US" i="1" dirty="0"/>
              <a:t>f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syllable-finally: </a:t>
            </a:r>
            <a:r>
              <a:rPr lang="en-US" i="1" dirty="0" err="1"/>
              <a:t>birfday</a:t>
            </a:r>
            <a:r>
              <a:rPr lang="en-US" dirty="0"/>
              <a:t> for </a:t>
            </a:r>
            <a:r>
              <a:rPr lang="en-US" i="1" dirty="0"/>
              <a:t>birthday</a:t>
            </a:r>
          </a:p>
          <a:p>
            <a:endParaRPr lang="en-US" dirty="0"/>
          </a:p>
          <a:p>
            <a:r>
              <a:rPr lang="en-US" i="1" dirty="0" err="1"/>
              <a:t>th</a:t>
            </a:r>
            <a:r>
              <a:rPr lang="en-US" dirty="0"/>
              <a:t> for </a:t>
            </a:r>
            <a:r>
              <a:rPr lang="en-US" i="1" dirty="0"/>
              <a:t>d</a:t>
            </a:r>
            <a:r>
              <a:rPr lang="en-US" dirty="0"/>
              <a:t> initially: </a:t>
            </a:r>
            <a:r>
              <a:rPr lang="en-US" i="1" dirty="0"/>
              <a:t>de man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Dropping of </a:t>
            </a:r>
            <a:r>
              <a:rPr lang="en-US" i="1" dirty="0"/>
              <a:t>r </a:t>
            </a:r>
            <a:r>
              <a:rPr lang="en-US" dirty="0"/>
              <a:t>word finally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Beyond the consonants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Sterling A. Brown’s “Ma Rainey” p. 283-4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=z0OENWZ9kW4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nline Media 3" descr="Ma Rainey by Sterling Allen Brown">
            <a:hlinkClick r:id="" action="ppaction://media"/>
            <a:extLst>
              <a:ext uri="{FF2B5EF4-FFF2-40B4-BE49-F238E27FC236}">
                <a16:creationId xmlns:a16="http://schemas.microsoft.com/office/drawing/2014/main" id="{A1A2D955-DFA4-B542-AD4F-4E3392CEA0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33842" y="1819229"/>
            <a:ext cx="4298269" cy="2428522"/>
          </a:xfrm>
          <a:prstGeom prst="rect">
            <a:avLst/>
          </a:prstGeom>
        </p:spPr>
      </p:pic>
      <p:pic>
        <p:nvPicPr>
          <p:cNvPr id="5" name="Ma Rainey" descr="Ma Rainey">
            <a:hlinkClick r:id="" action="ppaction://media"/>
            <a:extLst>
              <a:ext uri="{FF2B5EF4-FFF2-40B4-BE49-F238E27FC236}">
                <a16:creationId xmlns:a16="http://schemas.microsoft.com/office/drawing/2014/main" id="{00BB8CDA-16A5-FE48-8042-EF6DD998C2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9849" y="4373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B021-41B1-7C4F-B473-D0B5104D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some linguistic features?</a:t>
            </a:r>
            <a:br>
              <a:rPr lang="en-US" sz="3200" dirty="0"/>
            </a:br>
            <a:r>
              <a:rPr lang="en-US" sz="3200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3113-CD5F-A840-BCBE-5F10A045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”Now, I do not know what white Americans would sound like if there had never been any black people in the United States, but they would not sound the way they sound.” ~James Baldwin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Jazz, blues, funky, bougie, cool, the ‘hood, etc.  Too numerous to mention.  And ever-changing.</a:t>
            </a:r>
          </a:p>
        </p:txBody>
      </p:sp>
    </p:spTree>
    <p:extLst>
      <p:ext uri="{BB962C8B-B14F-4D97-AF65-F5344CB8AC3E}">
        <p14:creationId xmlns:p14="http://schemas.microsoft.com/office/powerpoint/2010/main" val="410385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9B3D-2327-CF45-8A4A-FFF0CD4C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linguistic features?</a:t>
            </a:r>
            <a:br>
              <a:rPr lang="en-US" dirty="0"/>
            </a:br>
            <a:r>
              <a:rPr lang="en-US" dirty="0"/>
              <a:t>Syntax (grammar)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981D9-2B8E-6849-BB67-2CDEE499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famous absence of BE</a:t>
            </a:r>
          </a:p>
          <a:p>
            <a:pPr lvl="1"/>
            <a:r>
              <a:rPr lang="en-US" dirty="0"/>
              <a:t>He nice. [He is nice.]</a:t>
            </a:r>
          </a:p>
          <a:p>
            <a:pPr lvl="1"/>
            <a:r>
              <a:rPr lang="en-US" dirty="0"/>
              <a:t>They acting all strange. [They are acting strange.]</a:t>
            </a:r>
          </a:p>
          <a:p>
            <a:r>
              <a:rPr lang="en-US" dirty="0"/>
              <a:t>“We real cool” by Gwendolyn Brooks, p. 203</a:t>
            </a:r>
          </a:p>
          <a:p>
            <a:r>
              <a:rPr lang="en-US" dirty="0"/>
              <a:t>“A Hambone Gospel” by Lamont B. Steptoe, p. 54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Verb endings: Deletion of third-person singular present tense –s; -s on plural</a:t>
            </a:r>
          </a:p>
          <a:p>
            <a:pPr lvl="1"/>
            <a:r>
              <a:rPr lang="en-US" dirty="0"/>
              <a:t>She walk</a:t>
            </a:r>
          </a:p>
          <a:p>
            <a:pPr lvl="1"/>
            <a:r>
              <a:rPr lang="en-US" dirty="0"/>
              <a:t>They walks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1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FF60-071A-194C-A1A8-D16D806B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54777"/>
            <a:ext cx="8911687" cy="128089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Isn’t AAVE just a simplified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5D17E-88DB-8146-A208-F359153D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Yes (and no)</a:t>
            </a:r>
          </a:p>
          <a:p>
            <a:r>
              <a:rPr lang="en-US" sz="2000" dirty="0"/>
              <a:t>Yes and other languages do it: BE is absent in other languages</a:t>
            </a:r>
          </a:p>
          <a:p>
            <a:r>
              <a:rPr lang="en-US" sz="2000" dirty="0"/>
              <a:t>Yes and all languages see aspects of simplification over time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From Latin to Romance languages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From Old English to Modern English</a:t>
            </a:r>
          </a:p>
          <a:p>
            <a:r>
              <a:rPr lang="en-US" sz="2000" dirty="0"/>
              <a:t>Change is a fact about language</a:t>
            </a:r>
          </a:p>
        </p:txBody>
      </p:sp>
    </p:spTree>
    <p:extLst>
      <p:ext uri="{BB962C8B-B14F-4D97-AF65-F5344CB8AC3E}">
        <p14:creationId xmlns:p14="http://schemas.microsoft.com/office/powerpoint/2010/main" val="360283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3D0D-CAB7-D340-8C56-C20C6A96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AAVE just a simplification?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06DDB-3CDB-6F40-B1E9-A23BF0CB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(yes)…and NO!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“It </a:t>
            </a:r>
            <a:r>
              <a:rPr lang="en-US" sz="2000" dirty="0"/>
              <a:t>is terrible to think that a child with five different present tenses comes to school to be faced with books that are less than his own language.”</a:t>
            </a:r>
          </a:p>
          <a:p>
            <a:pPr marL="0" indent="0">
              <a:buNone/>
            </a:pPr>
            <a:r>
              <a:rPr lang="en-US" sz="2000" dirty="0"/>
              <a:t>									~Toni Morrison</a:t>
            </a:r>
          </a:p>
          <a:p>
            <a:r>
              <a:rPr lang="en-US" sz="2000" dirty="0"/>
              <a:t>Language changes even when people don’t move.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7919-A832-AD4B-AE71-228CDAF0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12821"/>
            <a:ext cx="8911687" cy="128089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About the system: The subtlety of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1AC8A-520A-C147-8781-D243AC41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BE can be omitted: * = ungrammatical in this system</a:t>
            </a:r>
          </a:p>
          <a:p>
            <a:pPr lvl="1"/>
            <a:r>
              <a:rPr lang="en-US" dirty="0"/>
              <a:t>*I the one</a:t>
            </a:r>
          </a:p>
          <a:p>
            <a:pPr lvl="1"/>
            <a:r>
              <a:rPr lang="en-US" dirty="0"/>
              <a:t>You the one</a:t>
            </a:r>
          </a:p>
          <a:p>
            <a:pPr lvl="1"/>
            <a:r>
              <a:rPr lang="en-US" dirty="0"/>
              <a:t>She the one</a:t>
            </a:r>
          </a:p>
          <a:p>
            <a:pPr lvl="1"/>
            <a:r>
              <a:rPr lang="en-US" dirty="0"/>
              <a:t>*It the one</a:t>
            </a:r>
          </a:p>
          <a:p>
            <a:r>
              <a:rPr lang="en-US" dirty="0"/>
              <a:t>Habitual Invariant BE</a:t>
            </a:r>
          </a:p>
          <a:p>
            <a:pPr lvl="1"/>
            <a:r>
              <a:rPr lang="en-US" dirty="0"/>
              <a:t>This room be cold [This room is always cold]</a:t>
            </a:r>
          </a:p>
          <a:p>
            <a:pPr lvl="1"/>
            <a:r>
              <a:rPr lang="en-US" dirty="0"/>
              <a:t>*This room be cold today</a:t>
            </a:r>
          </a:p>
          <a:p>
            <a:pPr lvl="1"/>
            <a:r>
              <a:rPr lang="en-US" dirty="0"/>
              <a:t>He be tired [He’s always tired]</a:t>
            </a:r>
          </a:p>
          <a:p>
            <a:pPr lvl="1"/>
            <a:r>
              <a:rPr lang="en-US" dirty="0"/>
              <a:t>*He be tired right now.</a:t>
            </a:r>
          </a:p>
        </p:txBody>
      </p:sp>
    </p:spTree>
    <p:extLst>
      <p:ext uri="{BB962C8B-B14F-4D97-AF65-F5344CB8AC3E}">
        <p14:creationId xmlns:p14="http://schemas.microsoft.com/office/powerpoint/2010/main" val="115921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5E0F-2469-064D-A8A3-6C47D881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About the system: Double negatives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47D4-524C-6D47-8D47-53598585B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negatives are allowed and so is subject and verb inversion, but there are restrictions.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Don’t nobody talk like that [Absolutely no one talks like that.]</a:t>
            </a:r>
          </a:p>
          <a:p>
            <a:pPr lvl="1"/>
            <a:r>
              <a:rPr lang="en-US" dirty="0"/>
              <a:t>*Don’t James talk like that.</a:t>
            </a:r>
          </a:p>
          <a:p>
            <a:pPr lvl="1"/>
            <a:r>
              <a:rPr lang="en-US" dirty="0"/>
              <a:t>*Don’t everybody talk like that.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When the subject is named, inversion is not grammatical in this system.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0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9EEE-CCFC-B149-9B1E-00A3A72F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It’s not just overt linguistic features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1733-F874-8747-A3EC-59031AF9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77156"/>
            <a:ext cx="8915400" cy="3834066"/>
          </a:xfrm>
        </p:spPr>
        <p:txBody>
          <a:bodyPr/>
          <a:lstStyle/>
          <a:p>
            <a:r>
              <a:rPr lang="en-US" dirty="0"/>
              <a:t>What does it mean to </a:t>
            </a:r>
            <a:r>
              <a:rPr lang="en-US" i="1" dirty="0"/>
              <a:t>sound </a:t>
            </a:r>
            <a:r>
              <a:rPr lang="en-US" dirty="0"/>
              <a:t>Black?</a:t>
            </a:r>
          </a:p>
          <a:p>
            <a:r>
              <a:rPr lang="en-US" dirty="0"/>
              <a:t>Think back to the reading of “Song at Midnight” last 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Code-switching</a:t>
            </a:r>
          </a:p>
          <a:p>
            <a:r>
              <a:rPr lang="en-US" dirty="0"/>
              <a:t>Obama the </a:t>
            </a:r>
            <a:r>
              <a:rPr lang="en-US" i="1" dirty="0"/>
              <a:t>code-switcher</a:t>
            </a:r>
            <a:endParaRPr lang="en-US" dirty="0"/>
          </a:p>
          <a:p>
            <a:r>
              <a:rPr lang="en-US" dirty="0"/>
              <a:t>We all do it</a:t>
            </a:r>
          </a:p>
          <a:p>
            <a:r>
              <a:rPr lang="en-US" dirty="0"/>
              <a:t>Not a complete switch.  “Pretty Piece of Tail” by </a:t>
            </a:r>
            <a:r>
              <a:rPr lang="en-US" dirty="0" err="1"/>
              <a:t>Harryette</a:t>
            </a:r>
            <a:r>
              <a:rPr lang="en-US" dirty="0"/>
              <a:t> Mullen, p.156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FD34-4B3F-E44C-BEAC-AE7031D5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1778"/>
          </a:xfrm>
        </p:spPr>
        <p:txBody>
          <a:bodyPr>
            <a:normAutofit/>
          </a:bodyPr>
          <a:lstStyle/>
          <a:p>
            <a:r>
              <a:rPr lang="en-US" sz="3200" dirty="0"/>
              <a:t>Code-switching poets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A4A6-27AA-1A43-84FA-6C09DD02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the audience </a:t>
            </a:r>
          </a:p>
          <a:p>
            <a:r>
              <a:rPr lang="en-US" dirty="0"/>
              <a:t>Paul Laurence Dunbar (1872-1906)</a:t>
            </a:r>
          </a:p>
          <a:p>
            <a:pPr marL="0" indent="0">
              <a:buNone/>
            </a:pPr>
            <a:r>
              <a:rPr lang="en-US" i="1" dirty="0"/>
              <a:t>	“He sang of love when earth was young,</a:t>
            </a:r>
          </a:p>
          <a:p>
            <a:pPr marL="0" indent="0">
              <a:buNone/>
            </a:pPr>
            <a:r>
              <a:rPr lang="en-US" i="1" dirty="0"/>
              <a:t>	 And Love, itself, was in his lays.</a:t>
            </a:r>
          </a:p>
          <a:p>
            <a:pPr marL="0" indent="0">
              <a:buNone/>
            </a:pPr>
            <a:r>
              <a:rPr lang="en-US" i="1" dirty="0"/>
              <a:t>	 But ah, the world, it turned to praise</a:t>
            </a:r>
          </a:p>
          <a:p>
            <a:pPr marL="0" indent="0">
              <a:buNone/>
            </a:pPr>
            <a:r>
              <a:rPr lang="en-US" i="1" dirty="0"/>
              <a:t>	A jingle in a broken tongue”</a:t>
            </a:r>
          </a:p>
          <a:p>
            <a:r>
              <a:rPr lang="en-US" dirty="0"/>
              <a:t>Al Young (1939-2021) interview on NPR </a:t>
            </a:r>
          </a:p>
          <a:p>
            <a:pPr marL="0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dirty="0"/>
          </a:p>
          <a:p>
            <a:pPr indent="-2857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Al Young interview.m4a" descr="Al Young interview.m4a">
            <a:hlinkClick r:id="" action="ppaction://media"/>
            <a:extLst>
              <a:ext uri="{FF2B5EF4-FFF2-40B4-BE49-F238E27FC236}">
                <a16:creationId xmlns:a16="http://schemas.microsoft.com/office/drawing/2014/main" id="{C3B55582-6E44-C741-BE94-BA29CC6EC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3019" y="44807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1ED8-96CA-D04D-A34C-6D445D80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informs the poet’s choices? </a:t>
            </a:r>
            <a:br>
              <a:rPr lang="en-US" sz="3200" dirty="0"/>
            </a:br>
            <a:r>
              <a:rPr lang="en-US" sz="3200" dirty="0"/>
              <a:t>Where does prestige lie?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6B38-7F07-4740-B362-CCF0E9E8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Attitudes of whites toward AAVE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Attitudes of African-Americans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800" dirty="0"/>
              <a:t>A prestige dialect</a:t>
            </a:r>
          </a:p>
          <a:p>
            <a:pPr lvl="1"/>
            <a:r>
              <a:rPr lang="en-US" sz="1800" dirty="0"/>
              <a:t>Identity</a:t>
            </a:r>
          </a:p>
          <a:p>
            <a:pPr lvl="2"/>
            <a:r>
              <a:rPr lang="en-US" sz="1600" dirty="0"/>
              <a:t>“Poets use Black speech forms consciously because they know that Black people—the mass of us—do not talk like white people…Black people call this Soul Talk.”  ~Stephen Henderson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4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CF89-4136-C94B-BEBB-B1226362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46778"/>
            <a:ext cx="8911687" cy="9582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BAAF-E031-2D46-97AC-8D7B0984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472267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Dialect: Identity, Variation and Change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Dialect: It’s What We Speak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Dialect/vernacular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Spoken language is primary, written is derived from it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B322-72B7-4548-86F4-279E110A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Spoken Soul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D36D-B08F-E844-8268-2759E65F5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Dialect: It’s what we speak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From Rickford and Rickford </a:t>
            </a:r>
            <a:r>
              <a:rPr lang="en-US" i="1" dirty="0"/>
              <a:t>Spoken Soul</a:t>
            </a:r>
          </a:p>
          <a:p>
            <a:pPr lvl="1"/>
            <a:r>
              <a:rPr lang="en-US" dirty="0"/>
              <a:t>“It is only when we have claimed both Spoken Soul and Standard English as our own…that we will have mastered the art of merging our double selves into a better and truer self.  Remember: to become an accomplished pianist (jazz </a:t>
            </a:r>
            <a:r>
              <a:rPr lang="en-US" i="1" dirty="0"/>
              <a:t>or </a:t>
            </a:r>
            <a:r>
              <a:rPr lang="en-US" dirty="0"/>
              <a:t>classical) you’ve got to be able to work both the ebonies and the ivories.”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7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3F45-DC92-F94B-A2C1-9E5C3E5E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81B5-35CA-D146-824A-C263AEC0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Negro dialect</a:t>
            </a:r>
          </a:p>
          <a:p>
            <a:r>
              <a:rPr lang="en-US" dirty="0"/>
              <a:t>Black English</a:t>
            </a:r>
          </a:p>
          <a:p>
            <a:r>
              <a:rPr lang="en-US" dirty="0"/>
              <a:t>Vernacular Black English</a:t>
            </a:r>
          </a:p>
          <a:p>
            <a:r>
              <a:rPr lang="en-US" dirty="0"/>
              <a:t>Afro-American English</a:t>
            </a:r>
          </a:p>
          <a:p>
            <a:r>
              <a:rPr lang="en-US" dirty="0"/>
              <a:t>Ebonics</a:t>
            </a:r>
          </a:p>
          <a:p>
            <a:r>
              <a:rPr lang="en-US" dirty="0"/>
              <a:t>African American (Vernacular) English</a:t>
            </a:r>
          </a:p>
          <a:p>
            <a:r>
              <a:rPr lang="en-US" dirty="0"/>
              <a:t>African American </a:t>
            </a:r>
            <a:r>
              <a:rPr lang="en-US" i="1" dirty="0"/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0830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05F3-AF13-CE4C-9D9A-DA9C59B7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vs. Dialect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6391C-678E-EE4B-8FEC-1709A37A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AAL vs. AAVE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James Baldwin: Black English is not “broken” or lazy</a:t>
            </a:r>
          </a:p>
          <a:p>
            <a:pPr marL="0" indent="0">
              <a:buNone/>
            </a:pPr>
            <a:r>
              <a:rPr lang="en-US" dirty="0"/>
              <a:t>	 </a:t>
            </a:r>
            <a:r>
              <a:rPr lang="en-US" dirty="0">
                <a:hlinkClick r:id="rId2"/>
              </a:rPr>
              <a:t>“If Black English Isn’t a Language, Then Tell Me What Is?”</a:t>
            </a:r>
            <a:r>
              <a:rPr lang="en-US" dirty="0"/>
              <a:t> </a:t>
            </a:r>
            <a:r>
              <a:rPr lang="en-US" i="1" dirty="0"/>
              <a:t>The New York Times on the Web</a:t>
            </a:r>
            <a:r>
              <a:rPr lang="en-US" dirty="0"/>
              <a:t>, July 29, 1979.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Standard American English, a convenient term describing something that’s hard to pin down.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4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AF99-96DA-F547-8E49-A250DAE6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3D844-E180-C148-A2BC-112CAE53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 subject of debate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Two (really four) schools of thought: creolist and Anglicist</a:t>
            </a:r>
          </a:p>
          <a:p>
            <a:endParaRPr lang="en-US" sz="2400" dirty="0"/>
          </a:p>
          <a:p>
            <a:r>
              <a:rPr lang="en-US" sz="2400" dirty="0"/>
              <a:t>How do sociolinguists know? </a:t>
            </a:r>
          </a:p>
          <a:p>
            <a:pPr lvl="1"/>
            <a:r>
              <a:rPr lang="en-US" sz="2000" dirty="0"/>
              <a:t>Evidence that is brought to bear: ex-slaves</a:t>
            </a:r>
          </a:p>
        </p:txBody>
      </p:sp>
    </p:spTree>
    <p:extLst>
      <p:ext uri="{BB962C8B-B14F-4D97-AF65-F5344CB8AC3E}">
        <p14:creationId xmlns:p14="http://schemas.microsoft.com/office/powerpoint/2010/main" val="422366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B90D-76B7-124A-9598-2E2FED11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Creolist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D7AF-E75B-D340-8B59-44E9D3704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Enslaved Africans did not arrive with speakers of their own language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Created rudimentary linguistic systems, pidgins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Pidgins became creoles</a:t>
            </a:r>
          </a:p>
        </p:txBody>
      </p:sp>
    </p:spTree>
    <p:extLst>
      <p:ext uri="{BB962C8B-B14F-4D97-AF65-F5344CB8AC3E}">
        <p14:creationId xmlns:p14="http://schemas.microsoft.com/office/powerpoint/2010/main" val="372645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7511-11E2-2245-B011-A248E171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Anglicist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27BE-8C38-F249-A8C1-A184008C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Africans were like other groups of immigrants</a:t>
            </a:r>
          </a:p>
          <a:p>
            <a:endParaRPr lang="en-US" sz="2000" dirty="0"/>
          </a:p>
          <a:p>
            <a:r>
              <a:rPr lang="en-US" sz="2000" dirty="0"/>
              <a:t>Dialect derived from English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“There is not a single sentence structure in Black English that is traceable to West African languages.”  ~John McWhorter</a:t>
            </a:r>
          </a:p>
          <a:p>
            <a:r>
              <a:rPr lang="en-US" sz="2000" dirty="0"/>
              <a:t>“Baby mama” in AAVE is like “my sister husband” in English dialects</a:t>
            </a:r>
          </a:p>
        </p:txBody>
      </p:sp>
    </p:spTree>
    <p:extLst>
      <p:ext uri="{BB962C8B-B14F-4D97-AF65-F5344CB8AC3E}">
        <p14:creationId xmlns:p14="http://schemas.microsoft.com/office/powerpoint/2010/main" val="373195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CD78-37B4-A54D-9726-6044562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Development of Contemporary AAVE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A41A-EAE8-9C4E-8359-2EEABA40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Roots in the rural South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Great Migration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Now a dialect of urban areas</a:t>
            </a:r>
          </a:p>
        </p:txBody>
      </p:sp>
    </p:spTree>
    <p:extLst>
      <p:ext uri="{BB962C8B-B14F-4D97-AF65-F5344CB8AC3E}">
        <p14:creationId xmlns:p14="http://schemas.microsoft.com/office/powerpoint/2010/main" val="174533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9A06-E067-E14C-8E07-B3D65686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4800"/>
            <a:ext cx="8911687" cy="1600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Development of contemporary AAVE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50E0-D5C3-2440-9605-D3E270D4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3300" dirty="0"/>
              <a:t>Segregation in urban areas</a:t>
            </a:r>
          </a:p>
          <a:p>
            <a:endParaRPr lang="en-US" sz="3300" dirty="0"/>
          </a:p>
          <a:p>
            <a:r>
              <a:rPr lang="en-US" sz="3300" dirty="0"/>
              <a:t>Music, youth culture, church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Dialect divergence</a:t>
            </a:r>
          </a:p>
          <a:p>
            <a:endParaRPr lang="en-US" sz="3300" dirty="0"/>
          </a:p>
          <a:p>
            <a:r>
              <a:rPr lang="en-US" sz="3300" dirty="0"/>
              <a:t>A supra-regional norm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Some local influences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Resistance to local changes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9568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1007</Words>
  <Application>Microsoft Macintosh PowerPoint</Application>
  <PresentationFormat>Widescreen</PresentationFormat>
  <Paragraphs>174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Dialect in African-American Poetry</vt:lpstr>
      <vt:lpstr> Background</vt:lpstr>
      <vt:lpstr> Terminology</vt:lpstr>
      <vt:lpstr>Language vs. Dialect</vt:lpstr>
      <vt:lpstr> Origins</vt:lpstr>
      <vt:lpstr> The Creolist Hypothesis</vt:lpstr>
      <vt:lpstr>The Anglicist Hypothesis</vt:lpstr>
      <vt:lpstr> The Development of Contemporary AAVE</vt:lpstr>
      <vt:lpstr> The Development of contemporary AAVE</vt:lpstr>
      <vt:lpstr>What are some linguistic features?  Pronunciation:</vt:lpstr>
      <vt:lpstr>What are some linguistic features? Vocabulary</vt:lpstr>
      <vt:lpstr>What are some linguistic features? Syntax (grammar) </vt:lpstr>
      <vt:lpstr> Isn’t AAVE just a simplified system?</vt:lpstr>
      <vt:lpstr>Isn’t AAVE just a simplification?</vt:lpstr>
      <vt:lpstr> About the system: The subtlety of BE</vt:lpstr>
      <vt:lpstr> About the system: Double negatives</vt:lpstr>
      <vt:lpstr> It’s not just overt linguistic features       </vt:lpstr>
      <vt:lpstr>Code-switching poets</vt:lpstr>
      <vt:lpstr>What informs the poet’s choices?  Where does prestige lie?</vt:lpstr>
      <vt:lpstr>Spoken Soul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Dialect in African-American Poetry</dc:title>
  <dc:creator>Magen, Harriet S.</dc:creator>
  <cp:lastModifiedBy>Magen, Harriet S.</cp:lastModifiedBy>
  <cp:revision>8</cp:revision>
  <cp:lastPrinted>2022-01-16T21:31:58Z</cp:lastPrinted>
  <dcterms:created xsi:type="dcterms:W3CDTF">2022-01-15T17:30:09Z</dcterms:created>
  <dcterms:modified xsi:type="dcterms:W3CDTF">2022-01-19T21:38:58Z</dcterms:modified>
</cp:coreProperties>
</file>