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9" r:id="rId3"/>
    <p:sldId id="290" r:id="rId4"/>
    <p:sldId id="304" r:id="rId5"/>
    <p:sldId id="305" r:id="rId6"/>
    <p:sldId id="306" r:id="rId7"/>
    <p:sldId id="273" r:id="rId8"/>
    <p:sldId id="275" r:id="rId9"/>
    <p:sldId id="274" r:id="rId10"/>
    <p:sldId id="257" r:id="rId11"/>
    <p:sldId id="314" r:id="rId12"/>
    <p:sldId id="267" r:id="rId13"/>
    <p:sldId id="278" r:id="rId14"/>
    <p:sldId id="260" r:id="rId15"/>
    <p:sldId id="279" r:id="rId16"/>
    <p:sldId id="280" r:id="rId17"/>
    <p:sldId id="308" r:id="rId18"/>
    <p:sldId id="281" r:id="rId19"/>
    <p:sldId id="291" r:id="rId20"/>
    <p:sldId id="283" r:id="rId21"/>
    <p:sldId id="288" r:id="rId22"/>
    <p:sldId id="287" r:id="rId23"/>
    <p:sldId id="285" r:id="rId24"/>
    <p:sldId id="296" r:id="rId25"/>
    <p:sldId id="297" r:id="rId26"/>
    <p:sldId id="284" r:id="rId27"/>
    <p:sldId id="271" r:id="rId28"/>
    <p:sldId id="301" r:id="rId29"/>
    <p:sldId id="300" r:id="rId30"/>
    <p:sldId id="299" r:id="rId31"/>
    <p:sldId id="303" r:id="rId32"/>
    <p:sldId id="302" r:id="rId33"/>
    <p:sldId id="259" r:id="rId34"/>
    <p:sldId id="293" r:id="rId35"/>
    <p:sldId id="294" r:id="rId36"/>
    <p:sldId id="272" r:id="rId37"/>
    <p:sldId id="292" r:id="rId38"/>
    <p:sldId id="309" r:id="rId39"/>
    <p:sldId id="310" r:id="rId40"/>
    <p:sldId id="311" r:id="rId41"/>
    <p:sldId id="313" r:id="rId42"/>
    <p:sldId id="31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598" autoAdjust="0"/>
  </p:normalViewPr>
  <p:slideViewPr>
    <p:cSldViewPr snapToGrid="0">
      <p:cViewPr varScale="1">
        <p:scale>
          <a:sx n="81" d="100"/>
          <a:sy n="81" d="100"/>
        </p:scale>
        <p:origin x="778" y="13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38" d="100"/>
          <a:sy n="38" d="100"/>
        </p:scale>
        <p:origin x="29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99E84-85AE-4B84-9AD1-48A59DBCD0B2}"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F466203F-3EE2-441B-B66D-F8F355751A8E}">
      <dgm:prSet/>
      <dgm:spPr/>
      <dgm:t>
        <a:bodyPr/>
        <a:lstStyle/>
        <a:p>
          <a:r>
            <a:rPr lang="en-US"/>
            <a:t>1954</a:t>
          </a:r>
        </a:p>
      </dgm:t>
    </dgm:pt>
    <dgm:pt modelId="{DF971D6E-2053-4323-BC2E-B2C6C587F6D3}" type="parTrans" cxnId="{3D238673-9468-4F9D-8D11-B2CF520AE028}">
      <dgm:prSet/>
      <dgm:spPr/>
      <dgm:t>
        <a:bodyPr/>
        <a:lstStyle/>
        <a:p>
          <a:endParaRPr lang="en-US"/>
        </a:p>
      </dgm:t>
    </dgm:pt>
    <dgm:pt modelId="{0EC39BAE-021B-4044-A5E3-17AAE22627E4}" type="sibTrans" cxnId="{3D238673-9468-4F9D-8D11-B2CF520AE028}">
      <dgm:prSet/>
      <dgm:spPr/>
      <dgm:t>
        <a:bodyPr/>
        <a:lstStyle/>
        <a:p>
          <a:endParaRPr lang="en-US"/>
        </a:p>
      </dgm:t>
    </dgm:pt>
    <dgm:pt modelId="{B18FCC01-2F55-46BF-8136-B01ECB7B1CE7}">
      <dgm:prSet/>
      <dgm:spPr/>
      <dgm:t>
        <a:bodyPr/>
        <a:lstStyle/>
        <a:p>
          <a:r>
            <a:rPr lang="en-US"/>
            <a:t>Brown v Board of Education ends legal school segregation (Thurgood Marshall was the lawyer for Brown)</a:t>
          </a:r>
        </a:p>
      </dgm:t>
    </dgm:pt>
    <dgm:pt modelId="{86564890-7FAC-4DC1-A431-86D958842DE7}" type="parTrans" cxnId="{27564234-31C6-4B44-A7EB-6EA047F29C26}">
      <dgm:prSet/>
      <dgm:spPr/>
      <dgm:t>
        <a:bodyPr/>
        <a:lstStyle/>
        <a:p>
          <a:endParaRPr lang="en-US"/>
        </a:p>
      </dgm:t>
    </dgm:pt>
    <dgm:pt modelId="{FDF1F6B1-F2AF-47AB-A80F-5D14109620E8}" type="sibTrans" cxnId="{27564234-31C6-4B44-A7EB-6EA047F29C26}">
      <dgm:prSet/>
      <dgm:spPr/>
      <dgm:t>
        <a:bodyPr/>
        <a:lstStyle/>
        <a:p>
          <a:endParaRPr lang="en-US"/>
        </a:p>
      </dgm:t>
    </dgm:pt>
    <dgm:pt modelId="{9F178A65-5D1A-41DD-8189-663884CDC415}">
      <dgm:prSet/>
      <dgm:spPr/>
      <dgm:t>
        <a:bodyPr/>
        <a:lstStyle/>
        <a:p>
          <a:r>
            <a:rPr lang="en-US"/>
            <a:t>1955</a:t>
          </a:r>
        </a:p>
      </dgm:t>
    </dgm:pt>
    <dgm:pt modelId="{03E0E04F-721D-4497-8C7F-877F29BDC187}" type="parTrans" cxnId="{999F5226-B2EB-4A3C-8AF0-A5152ECBC041}">
      <dgm:prSet/>
      <dgm:spPr/>
      <dgm:t>
        <a:bodyPr/>
        <a:lstStyle/>
        <a:p>
          <a:endParaRPr lang="en-US"/>
        </a:p>
      </dgm:t>
    </dgm:pt>
    <dgm:pt modelId="{84A16737-3816-4D83-869C-24156400A680}" type="sibTrans" cxnId="{999F5226-B2EB-4A3C-8AF0-A5152ECBC041}">
      <dgm:prSet/>
      <dgm:spPr/>
      <dgm:t>
        <a:bodyPr/>
        <a:lstStyle/>
        <a:p>
          <a:endParaRPr lang="en-US"/>
        </a:p>
      </dgm:t>
    </dgm:pt>
    <dgm:pt modelId="{27935F46-CA8B-4CC7-8A04-00508E4CE4A5}">
      <dgm:prSet/>
      <dgm:spPr/>
      <dgm:t>
        <a:bodyPr/>
        <a:lstStyle/>
        <a:p>
          <a:r>
            <a:rPr lang="en-US"/>
            <a:t>Emmett Till’s murder</a:t>
          </a:r>
        </a:p>
      </dgm:t>
    </dgm:pt>
    <dgm:pt modelId="{D6EB7975-2528-4B38-AA2A-8FA8D66D5E24}" type="parTrans" cxnId="{E9DC31A2-F16A-448C-B04A-17C1B4FB2654}">
      <dgm:prSet/>
      <dgm:spPr/>
      <dgm:t>
        <a:bodyPr/>
        <a:lstStyle/>
        <a:p>
          <a:endParaRPr lang="en-US"/>
        </a:p>
      </dgm:t>
    </dgm:pt>
    <dgm:pt modelId="{65A74C69-D743-44BF-B4D8-7A98C32DFBA7}" type="sibTrans" cxnId="{E9DC31A2-F16A-448C-B04A-17C1B4FB2654}">
      <dgm:prSet/>
      <dgm:spPr/>
      <dgm:t>
        <a:bodyPr/>
        <a:lstStyle/>
        <a:p>
          <a:endParaRPr lang="en-US"/>
        </a:p>
      </dgm:t>
    </dgm:pt>
    <dgm:pt modelId="{FF3CC423-29E3-46C9-A934-A4B215BBAD96}">
      <dgm:prSet/>
      <dgm:spPr/>
      <dgm:t>
        <a:bodyPr/>
        <a:lstStyle/>
        <a:p>
          <a:r>
            <a:rPr lang="en-US"/>
            <a:t>1955</a:t>
          </a:r>
        </a:p>
      </dgm:t>
    </dgm:pt>
    <dgm:pt modelId="{E3E5AA64-8FAA-4CED-A402-700A2591A34C}" type="parTrans" cxnId="{F6355C04-E1FF-47CE-8560-197AA581141B}">
      <dgm:prSet/>
      <dgm:spPr/>
      <dgm:t>
        <a:bodyPr/>
        <a:lstStyle/>
        <a:p>
          <a:endParaRPr lang="en-US"/>
        </a:p>
      </dgm:t>
    </dgm:pt>
    <dgm:pt modelId="{CD1E209E-D435-4F59-83FE-95D2DEBDC975}" type="sibTrans" cxnId="{F6355C04-E1FF-47CE-8560-197AA581141B}">
      <dgm:prSet/>
      <dgm:spPr/>
      <dgm:t>
        <a:bodyPr/>
        <a:lstStyle/>
        <a:p>
          <a:endParaRPr lang="en-US"/>
        </a:p>
      </dgm:t>
    </dgm:pt>
    <dgm:pt modelId="{4BC691DF-0CE6-439B-8C1F-FDE3B2A5E7B0}">
      <dgm:prSet/>
      <dgm:spPr/>
      <dgm:t>
        <a:bodyPr/>
        <a:lstStyle/>
        <a:p>
          <a:r>
            <a:rPr lang="en-US"/>
            <a:t>Montgomery, AL Bus Boycott (Rosa Parks)</a:t>
          </a:r>
        </a:p>
      </dgm:t>
    </dgm:pt>
    <dgm:pt modelId="{DEBE0E92-C57F-4790-A3A3-7790ADE918F1}" type="parTrans" cxnId="{C2D20D21-F95D-43E9-80EC-E2D225BC5C43}">
      <dgm:prSet/>
      <dgm:spPr/>
      <dgm:t>
        <a:bodyPr/>
        <a:lstStyle/>
        <a:p>
          <a:endParaRPr lang="en-US"/>
        </a:p>
      </dgm:t>
    </dgm:pt>
    <dgm:pt modelId="{BDDD6F97-FB11-407C-B653-A20C1B1BE8CB}" type="sibTrans" cxnId="{C2D20D21-F95D-43E9-80EC-E2D225BC5C43}">
      <dgm:prSet/>
      <dgm:spPr/>
      <dgm:t>
        <a:bodyPr/>
        <a:lstStyle/>
        <a:p>
          <a:endParaRPr lang="en-US"/>
        </a:p>
      </dgm:t>
    </dgm:pt>
    <dgm:pt modelId="{4EB5D969-DCBE-45BC-BA69-CD394AF2AB94}">
      <dgm:prSet/>
      <dgm:spPr/>
      <dgm:t>
        <a:bodyPr/>
        <a:lstStyle/>
        <a:p>
          <a:r>
            <a:rPr lang="en-US"/>
            <a:t>1960</a:t>
          </a:r>
        </a:p>
      </dgm:t>
    </dgm:pt>
    <dgm:pt modelId="{4F6516A7-378A-4857-BD4B-113C9C720697}" type="parTrans" cxnId="{9C09B593-7586-4098-8DFE-A7926AF00930}">
      <dgm:prSet/>
      <dgm:spPr/>
      <dgm:t>
        <a:bodyPr/>
        <a:lstStyle/>
        <a:p>
          <a:endParaRPr lang="en-US"/>
        </a:p>
      </dgm:t>
    </dgm:pt>
    <dgm:pt modelId="{FBB024DE-1850-40E0-AC0B-FD3704C33E70}" type="sibTrans" cxnId="{9C09B593-7586-4098-8DFE-A7926AF00930}">
      <dgm:prSet/>
      <dgm:spPr/>
      <dgm:t>
        <a:bodyPr/>
        <a:lstStyle/>
        <a:p>
          <a:endParaRPr lang="en-US"/>
        </a:p>
      </dgm:t>
    </dgm:pt>
    <dgm:pt modelId="{E52985CE-C96F-4393-9603-FEA82A855A30}">
      <dgm:prSet/>
      <dgm:spPr/>
      <dgm:t>
        <a:bodyPr/>
        <a:lstStyle/>
        <a:p>
          <a:r>
            <a:rPr lang="en-US"/>
            <a:t>lunch counter sit-ins (SNCC founded)</a:t>
          </a:r>
        </a:p>
      </dgm:t>
    </dgm:pt>
    <dgm:pt modelId="{68EDD0BC-F8DB-47D4-95D6-77C5CDFA5BA9}" type="parTrans" cxnId="{2433A460-A8D0-43B7-A4E2-899A7D5A3BD4}">
      <dgm:prSet/>
      <dgm:spPr/>
      <dgm:t>
        <a:bodyPr/>
        <a:lstStyle/>
        <a:p>
          <a:endParaRPr lang="en-US"/>
        </a:p>
      </dgm:t>
    </dgm:pt>
    <dgm:pt modelId="{F71E01F4-ED65-48AD-98FE-7BB5BA7CF266}" type="sibTrans" cxnId="{2433A460-A8D0-43B7-A4E2-899A7D5A3BD4}">
      <dgm:prSet/>
      <dgm:spPr/>
      <dgm:t>
        <a:bodyPr/>
        <a:lstStyle/>
        <a:p>
          <a:endParaRPr lang="en-US"/>
        </a:p>
      </dgm:t>
    </dgm:pt>
    <dgm:pt modelId="{A6ED5CDF-8B66-47D0-A30E-A43A8A6435C4}" type="pres">
      <dgm:prSet presAssocID="{3FE99E84-85AE-4B84-9AD1-48A59DBCD0B2}" presName="Name0" presStyleCnt="0">
        <dgm:presLayoutVars>
          <dgm:chMax/>
          <dgm:chPref/>
          <dgm:animLvl val="lvl"/>
        </dgm:presLayoutVars>
      </dgm:prSet>
      <dgm:spPr/>
    </dgm:pt>
    <dgm:pt modelId="{13FE4CA2-89E1-4A8B-8219-7B656ACEBB4C}" type="pres">
      <dgm:prSet presAssocID="{F466203F-3EE2-441B-B66D-F8F355751A8E}" presName="composite1" presStyleCnt="0"/>
      <dgm:spPr/>
    </dgm:pt>
    <dgm:pt modelId="{1DC21AF8-7C6E-4F82-977F-F28A5B5C3E52}" type="pres">
      <dgm:prSet presAssocID="{F466203F-3EE2-441B-B66D-F8F355751A8E}" presName="parent1" presStyleLbl="alignNode1" presStyleIdx="0" presStyleCnt="4">
        <dgm:presLayoutVars>
          <dgm:chMax val="1"/>
          <dgm:chPref val="1"/>
          <dgm:bulletEnabled val="1"/>
        </dgm:presLayoutVars>
      </dgm:prSet>
      <dgm:spPr/>
    </dgm:pt>
    <dgm:pt modelId="{51371A3B-2592-4EC3-AA3B-610A556D3496}" type="pres">
      <dgm:prSet presAssocID="{F466203F-3EE2-441B-B66D-F8F355751A8E}" presName="Childtext1" presStyleLbl="revTx" presStyleIdx="0" presStyleCnt="4">
        <dgm:presLayoutVars>
          <dgm:bulletEnabled val="1"/>
        </dgm:presLayoutVars>
      </dgm:prSet>
      <dgm:spPr/>
    </dgm:pt>
    <dgm:pt modelId="{0A4AD8C7-C73A-4BEB-AB8E-4154223583E9}" type="pres">
      <dgm:prSet presAssocID="{F466203F-3EE2-441B-B66D-F8F355751A8E}" presName="ConnectLine1"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A571CAAA-3CE6-47B5-95B4-D09F22CCB185}" type="pres">
      <dgm:prSet presAssocID="{F466203F-3EE2-441B-B66D-F8F355751A8E}" presName="ConnectLineEnd1" presStyleLbl="lnNode1" presStyleIdx="0" presStyleCnt="4"/>
      <dgm:spPr/>
    </dgm:pt>
    <dgm:pt modelId="{D3E1E4BE-13F0-4C70-9EE0-CCF95A17E48C}" type="pres">
      <dgm:prSet presAssocID="{F466203F-3EE2-441B-B66D-F8F355751A8E}" presName="EmptyPane1" presStyleCnt="0"/>
      <dgm:spPr/>
    </dgm:pt>
    <dgm:pt modelId="{BB7B366B-C5FD-42F6-91FD-B0ED244363D9}" type="pres">
      <dgm:prSet presAssocID="{0EC39BAE-021B-4044-A5E3-17AAE22627E4}" presName="spaceBetweenRectangles1" presStyleCnt="0"/>
      <dgm:spPr/>
    </dgm:pt>
    <dgm:pt modelId="{05E107E2-8374-445B-9197-F776F7B61205}" type="pres">
      <dgm:prSet presAssocID="{9F178A65-5D1A-41DD-8189-663884CDC415}" presName="composite1" presStyleCnt="0"/>
      <dgm:spPr/>
    </dgm:pt>
    <dgm:pt modelId="{FE9984CE-E252-4ABA-95EA-EBA09EA8673D}" type="pres">
      <dgm:prSet presAssocID="{9F178A65-5D1A-41DD-8189-663884CDC415}" presName="parent1" presStyleLbl="alignNode1" presStyleIdx="1" presStyleCnt="4">
        <dgm:presLayoutVars>
          <dgm:chMax val="1"/>
          <dgm:chPref val="1"/>
          <dgm:bulletEnabled val="1"/>
        </dgm:presLayoutVars>
      </dgm:prSet>
      <dgm:spPr/>
    </dgm:pt>
    <dgm:pt modelId="{ABD879D8-3C4C-4D22-BD55-14FF66F62DA4}" type="pres">
      <dgm:prSet presAssocID="{9F178A65-5D1A-41DD-8189-663884CDC415}" presName="Childtext1" presStyleLbl="revTx" presStyleIdx="1" presStyleCnt="4">
        <dgm:presLayoutVars>
          <dgm:bulletEnabled val="1"/>
        </dgm:presLayoutVars>
      </dgm:prSet>
      <dgm:spPr/>
    </dgm:pt>
    <dgm:pt modelId="{0F25F51B-1AAF-4BEE-9A24-4A932DCD895F}" type="pres">
      <dgm:prSet presAssocID="{9F178A65-5D1A-41DD-8189-663884CDC415}" presName="ConnectLine1" presStyleLbl="sibTrans1D1" presStyleIdx="1" presStyleCnt="4"/>
      <dgm:spPr>
        <a:noFill/>
        <a:ln w="6350" cap="flat" cmpd="sng" algn="ctr">
          <a:solidFill>
            <a:schemeClr val="accent3">
              <a:hueOff val="0"/>
              <a:satOff val="0"/>
              <a:lumOff val="0"/>
              <a:alphaOff val="0"/>
            </a:schemeClr>
          </a:solidFill>
          <a:prstDash val="dash"/>
          <a:miter lim="800000"/>
        </a:ln>
        <a:effectLst/>
      </dgm:spPr>
    </dgm:pt>
    <dgm:pt modelId="{965B7764-2ADE-4A21-9B78-1ECEBB4628C8}" type="pres">
      <dgm:prSet presAssocID="{9F178A65-5D1A-41DD-8189-663884CDC415}" presName="ConnectLineEnd1" presStyleLbl="lnNode1" presStyleIdx="1" presStyleCnt="4"/>
      <dgm:spPr/>
    </dgm:pt>
    <dgm:pt modelId="{BD80FCC9-007B-447C-B168-88905E4BE2FD}" type="pres">
      <dgm:prSet presAssocID="{9F178A65-5D1A-41DD-8189-663884CDC415}" presName="EmptyPane1" presStyleCnt="0"/>
      <dgm:spPr/>
    </dgm:pt>
    <dgm:pt modelId="{7A14F616-0A81-4386-92CB-7076CD26E2FF}" type="pres">
      <dgm:prSet presAssocID="{84A16737-3816-4D83-869C-24156400A680}" presName="spaceBetweenRectangles1" presStyleCnt="0"/>
      <dgm:spPr/>
    </dgm:pt>
    <dgm:pt modelId="{D324434C-CDFA-4F45-B7BA-4089FDD3751A}" type="pres">
      <dgm:prSet presAssocID="{FF3CC423-29E3-46C9-A934-A4B215BBAD96}" presName="composite1" presStyleCnt="0"/>
      <dgm:spPr/>
    </dgm:pt>
    <dgm:pt modelId="{F56A9864-DB41-45B1-AAF1-B3655B256C60}" type="pres">
      <dgm:prSet presAssocID="{FF3CC423-29E3-46C9-A934-A4B215BBAD96}" presName="parent1" presStyleLbl="alignNode1" presStyleIdx="2" presStyleCnt="4">
        <dgm:presLayoutVars>
          <dgm:chMax val="1"/>
          <dgm:chPref val="1"/>
          <dgm:bulletEnabled val="1"/>
        </dgm:presLayoutVars>
      </dgm:prSet>
      <dgm:spPr/>
    </dgm:pt>
    <dgm:pt modelId="{EF543616-CD08-41F0-B5E4-2573D0158B08}" type="pres">
      <dgm:prSet presAssocID="{FF3CC423-29E3-46C9-A934-A4B215BBAD96}" presName="Childtext1" presStyleLbl="revTx" presStyleIdx="2" presStyleCnt="4">
        <dgm:presLayoutVars>
          <dgm:bulletEnabled val="1"/>
        </dgm:presLayoutVars>
      </dgm:prSet>
      <dgm:spPr/>
    </dgm:pt>
    <dgm:pt modelId="{A984057E-DA7B-4B1F-8BC5-54B05B56946A}" type="pres">
      <dgm:prSet presAssocID="{FF3CC423-29E3-46C9-A934-A4B215BBAD96}" presName="ConnectLine1" presStyleLbl="sibTrans1D1" presStyleIdx="2" presStyleCnt="4"/>
      <dgm:spPr>
        <a:noFill/>
        <a:ln w="6350" cap="flat" cmpd="sng" algn="ctr">
          <a:solidFill>
            <a:schemeClr val="accent4">
              <a:hueOff val="0"/>
              <a:satOff val="0"/>
              <a:lumOff val="0"/>
              <a:alphaOff val="0"/>
            </a:schemeClr>
          </a:solidFill>
          <a:prstDash val="dash"/>
          <a:miter lim="800000"/>
        </a:ln>
        <a:effectLst/>
      </dgm:spPr>
    </dgm:pt>
    <dgm:pt modelId="{7AB6EFF3-157B-44BA-935D-4AB315C4E577}" type="pres">
      <dgm:prSet presAssocID="{FF3CC423-29E3-46C9-A934-A4B215BBAD96}" presName="ConnectLineEnd1" presStyleLbl="lnNode1" presStyleIdx="2" presStyleCnt="4"/>
      <dgm:spPr/>
    </dgm:pt>
    <dgm:pt modelId="{9BD2F928-19A5-48ED-A673-C827A011404B}" type="pres">
      <dgm:prSet presAssocID="{FF3CC423-29E3-46C9-A934-A4B215BBAD96}" presName="EmptyPane1" presStyleCnt="0"/>
      <dgm:spPr/>
    </dgm:pt>
    <dgm:pt modelId="{FDC02F0C-C346-43A3-B61D-5E9D17D340DC}" type="pres">
      <dgm:prSet presAssocID="{CD1E209E-D435-4F59-83FE-95D2DEBDC975}" presName="spaceBetweenRectangles1" presStyleCnt="0"/>
      <dgm:spPr/>
    </dgm:pt>
    <dgm:pt modelId="{031B27A4-7C50-44B4-AF7D-92289D9D21EE}" type="pres">
      <dgm:prSet presAssocID="{4EB5D969-DCBE-45BC-BA69-CD394AF2AB94}" presName="composite1" presStyleCnt="0"/>
      <dgm:spPr/>
    </dgm:pt>
    <dgm:pt modelId="{49C430D8-2D73-4362-A4F9-CC0D07043460}" type="pres">
      <dgm:prSet presAssocID="{4EB5D969-DCBE-45BC-BA69-CD394AF2AB94}" presName="parent1" presStyleLbl="alignNode1" presStyleIdx="3" presStyleCnt="4">
        <dgm:presLayoutVars>
          <dgm:chMax val="1"/>
          <dgm:chPref val="1"/>
          <dgm:bulletEnabled val="1"/>
        </dgm:presLayoutVars>
      </dgm:prSet>
      <dgm:spPr/>
    </dgm:pt>
    <dgm:pt modelId="{F6C8B532-16F0-4CF8-ABD1-56A569297F40}" type="pres">
      <dgm:prSet presAssocID="{4EB5D969-DCBE-45BC-BA69-CD394AF2AB94}" presName="Childtext1" presStyleLbl="revTx" presStyleIdx="3" presStyleCnt="4">
        <dgm:presLayoutVars>
          <dgm:bulletEnabled val="1"/>
        </dgm:presLayoutVars>
      </dgm:prSet>
      <dgm:spPr/>
    </dgm:pt>
    <dgm:pt modelId="{A82084BF-6AC0-4453-A4AE-6F91CBB16886}" type="pres">
      <dgm:prSet presAssocID="{4EB5D969-DCBE-45BC-BA69-CD394AF2AB94}" presName="ConnectLine1" presStyleLbl="sibTrans1D1" presStyleIdx="3" presStyleCnt="4"/>
      <dgm:spPr>
        <a:noFill/>
        <a:ln w="6350" cap="flat" cmpd="sng" algn="ctr">
          <a:solidFill>
            <a:schemeClr val="accent5">
              <a:hueOff val="0"/>
              <a:satOff val="0"/>
              <a:lumOff val="0"/>
              <a:alphaOff val="0"/>
            </a:schemeClr>
          </a:solidFill>
          <a:prstDash val="dash"/>
          <a:miter lim="800000"/>
        </a:ln>
        <a:effectLst/>
      </dgm:spPr>
    </dgm:pt>
    <dgm:pt modelId="{9F07C936-7057-4B17-AC8F-CAF2D7AC1871}" type="pres">
      <dgm:prSet presAssocID="{4EB5D969-DCBE-45BC-BA69-CD394AF2AB94}" presName="ConnectLineEnd1" presStyleLbl="lnNode1" presStyleIdx="3" presStyleCnt="4"/>
      <dgm:spPr/>
    </dgm:pt>
    <dgm:pt modelId="{77E24C19-A184-41C1-B42A-568F6B5FAA88}" type="pres">
      <dgm:prSet presAssocID="{4EB5D969-DCBE-45BC-BA69-CD394AF2AB94}" presName="EmptyPane1" presStyleCnt="0"/>
      <dgm:spPr/>
    </dgm:pt>
  </dgm:ptLst>
  <dgm:cxnLst>
    <dgm:cxn modelId="{F6355C04-E1FF-47CE-8560-197AA581141B}" srcId="{3FE99E84-85AE-4B84-9AD1-48A59DBCD0B2}" destId="{FF3CC423-29E3-46C9-A934-A4B215BBAD96}" srcOrd="2" destOrd="0" parTransId="{E3E5AA64-8FAA-4CED-A402-700A2591A34C}" sibTransId="{CD1E209E-D435-4F59-83FE-95D2DEBDC975}"/>
    <dgm:cxn modelId="{7ADBD917-7A17-48AB-B9EB-1218C91DDEA2}" type="presOf" srcId="{B18FCC01-2F55-46BF-8136-B01ECB7B1CE7}" destId="{51371A3B-2592-4EC3-AA3B-610A556D3496}" srcOrd="0" destOrd="0" presId="urn:microsoft.com/office/officeart/2016/7/layout/RoundedRectangleTimeline"/>
    <dgm:cxn modelId="{C2D20D21-F95D-43E9-80EC-E2D225BC5C43}" srcId="{FF3CC423-29E3-46C9-A934-A4B215BBAD96}" destId="{4BC691DF-0CE6-439B-8C1F-FDE3B2A5E7B0}" srcOrd="0" destOrd="0" parTransId="{DEBE0E92-C57F-4790-A3A3-7790ADE918F1}" sibTransId="{BDDD6F97-FB11-407C-B653-A20C1B1BE8CB}"/>
    <dgm:cxn modelId="{999F5226-B2EB-4A3C-8AF0-A5152ECBC041}" srcId="{3FE99E84-85AE-4B84-9AD1-48A59DBCD0B2}" destId="{9F178A65-5D1A-41DD-8189-663884CDC415}" srcOrd="1" destOrd="0" parTransId="{03E0E04F-721D-4497-8C7F-877F29BDC187}" sibTransId="{84A16737-3816-4D83-869C-24156400A680}"/>
    <dgm:cxn modelId="{27564234-31C6-4B44-A7EB-6EA047F29C26}" srcId="{F466203F-3EE2-441B-B66D-F8F355751A8E}" destId="{B18FCC01-2F55-46BF-8136-B01ECB7B1CE7}" srcOrd="0" destOrd="0" parTransId="{86564890-7FAC-4DC1-A431-86D958842DE7}" sibTransId="{FDF1F6B1-F2AF-47AB-A80F-5D14109620E8}"/>
    <dgm:cxn modelId="{2433A460-A8D0-43B7-A4E2-899A7D5A3BD4}" srcId="{4EB5D969-DCBE-45BC-BA69-CD394AF2AB94}" destId="{E52985CE-C96F-4393-9603-FEA82A855A30}" srcOrd="0" destOrd="0" parTransId="{68EDD0BC-F8DB-47D4-95D6-77C5CDFA5BA9}" sibTransId="{F71E01F4-ED65-48AD-98FE-7BB5BA7CF266}"/>
    <dgm:cxn modelId="{CFBC2444-965A-4D23-8D8D-BB7572AF7AAB}" type="presOf" srcId="{FF3CC423-29E3-46C9-A934-A4B215BBAD96}" destId="{F56A9864-DB41-45B1-AAF1-B3655B256C60}" srcOrd="0" destOrd="0" presId="urn:microsoft.com/office/officeart/2016/7/layout/RoundedRectangleTimeline"/>
    <dgm:cxn modelId="{C6E4E948-D477-44E8-A0BD-BF08651003CC}" type="presOf" srcId="{27935F46-CA8B-4CC7-8A04-00508E4CE4A5}" destId="{ABD879D8-3C4C-4D22-BD55-14FF66F62DA4}" srcOrd="0" destOrd="0" presId="urn:microsoft.com/office/officeart/2016/7/layout/RoundedRectangleTimeline"/>
    <dgm:cxn modelId="{48256E51-B56E-4F39-9A61-2648A9D3BFB3}" type="presOf" srcId="{F466203F-3EE2-441B-B66D-F8F355751A8E}" destId="{1DC21AF8-7C6E-4F82-977F-F28A5B5C3E52}" srcOrd="0" destOrd="0" presId="urn:microsoft.com/office/officeart/2016/7/layout/RoundedRectangleTimeline"/>
    <dgm:cxn modelId="{3D238673-9468-4F9D-8D11-B2CF520AE028}" srcId="{3FE99E84-85AE-4B84-9AD1-48A59DBCD0B2}" destId="{F466203F-3EE2-441B-B66D-F8F355751A8E}" srcOrd="0" destOrd="0" parTransId="{DF971D6E-2053-4323-BC2E-B2C6C587F6D3}" sibTransId="{0EC39BAE-021B-4044-A5E3-17AAE22627E4}"/>
    <dgm:cxn modelId="{3C994E54-D966-43A9-8093-B4D0A1F2EF53}" type="presOf" srcId="{3FE99E84-85AE-4B84-9AD1-48A59DBCD0B2}" destId="{A6ED5CDF-8B66-47D0-A30E-A43A8A6435C4}" srcOrd="0" destOrd="0" presId="urn:microsoft.com/office/officeart/2016/7/layout/RoundedRectangleTimeline"/>
    <dgm:cxn modelId="{9C09B593-7586-4098-8DFE-A7926AF00930}" srcId="{3FE99E84-85AE-4B84-9AD1-48A59DBCD0B2}" destId="{4EB5D969-DCBE-45BC-BA69-CD394AF2AB94}" srcOrd="3" destOrd="0" parTransId="{4F6516A7-378A-4857-BD4B-113C9C720697}" sibTransId="{FBB024DE-1850-40E0-AC0B-FD3704C33E70}"/>
    <dgm:cxn modelId="{E9DC31A2-F16A-448C-B04A-17C1B4FB2654}" srcId="{9F178A65-5D1A-41DD-8189-663884CDC415}" destId="{27935F46-CA8B-4CC7-8A04-00508E4CE4A5}" srcOrd="0" destOrd="0" parTransId="{D6EB7975-2528-4B38-AA2A-8FA8D66D5E24}" sibTransId="{65A74C69-D743-44BF-B4D8-7A98C32DFBA7}"/>
    <dgm:cxn modelId="{6701C4AA-75F1-4128-B0BC-50D63213D37D}" type="presOf" srcId="{4EB5D969-DCBE-45BC-BA69-CD394AF2AB94}" destId="{49C430D8-2D73-4362-A4F9-CC0D07043460}" srcOrd="0" destOrd="0" presId="urn:microsoft.com/office/officeart/2016/7/layout/RoundedRectangleTimeline"/>
    <dgm:cxn modelId="{3CA2ADB7-48EF-4C42-A4D1-7BF71831DAC6}" type="presOf" srcId="{E52985CE-C96F-4393-9603-FEA82A855A30}" destId="{F6C8B532-16F0-4CF8-ABD1-56A569297F40}" srcOrd="0" destOrd="0" presId="urn:microsoft.com/office/officeart/2016/7/layout/RoundedRectangleTimeline"/>
    <dgm:cxn modelId="{718572C0-5BEB-41A4-BB14-14F52F7B3C4A}" type="presOf" srcId="{9F178A65-5D1A-41DD-8189-663884CDC415}" destId="{FE9984CE-E252-4ABA-95EA-EBA09EA8673D}" srcOrd="0" destOrd="0" presId="urn:microsoft.com/office/officeart/2016/7/layout/RoundedRectangleTimeline"/>
    <dgm:cxn modelId="{24898DCA-3935-42EE-B7F9-5D59E020ECD0}" type="presOf" srcId="{4BC691DF-0CE6-439B-8C1F-FDE3B2A5E7B0}" destId="{EF543616-CD08-41F0-B5E4-2573D0158B08}" srcOrd="0" destOrd="0" presId="urn:microsoft.com/office/officeart/2016/7/layout/RoundedRectangleTimeline"/>
    <dgm:cxn modelId="{4A9CB22F-8DFF-4107-B97C-480B197AA8C9}" type="presParOf" srcId="{A6ED5CDF-8B66-47D0-A30E-A43A8A6435C4}" destId="{13FE4CA2-89E1-4A8B-8219-7B656ACEBB4C}" srcOrd="0" destOrd="0" presId="urn:microsoft.com/office/officeart/2016/7/layout/RoundedRectangleTimeline"/>
    <dgm:cxn modelId="{E72AD91F-8AD6-48D4-820F-BEBC7FFCC7C6}" type="presParOf" srcId="{13FE4CA2-89E1-4A8B-8219-7B656ACEBB4C}" destId="{1DC21AF8-7C6E-4F82-977F-F28A5B5C3E52}" srcOrd="0" destOrd="0" presId="urn:microsoft.com/office/officeart/2016/7/layout/RoundedRectangleTimeline"/>
    <dgm:cxn modelId="{99ADE00A-AB4F-4FC5-A0D2-9E2FD9E2F439}" type="presParOf" srcId="{13FE4CA2-89E1-4A8B-8219-7B656ACEBB4C}" destId="{51371A3B-2592-4EC3-AA3B-610A556D3496}" srcOrd="1" destOrd="0" presId="urn:microsoft.com/office/officeart/2016/7/layout/RoundedRectangleTimeline"/>
    <dgm:cxn modelId="{7F32340E-F201-4620-99FC-C39044AAF5F7}" type="presParOf" srcId="{13FE4CA2-89E1-4A8B-8219-7B656ACEBB4C}" destId="{0A4AD8C7-C73A-4BEB-AB8E-4154223583E9}" srcOrd="2" destOrd="0" presId="urn:microsoft.com/office/officeart/2016/7/layout/RoundedRectangleTimeline"/>
    <dgm:cxn modelId="{9A873468-3533-4351-9DCB-0E4FAC3821EC}" type="presParOf" srcId="{13FE4CA2-89E1-4A8B-8219-7B656ACEBB4C}" destId="{A571CAAA-3CE6-47B5-95B4-D09F22CCB185}" srcOrd="3" destOrd="0" presId="urn:microsoft.com/office/officeart/2016/7/layout/RoundedRectangleTimeline"/>
    <dgm:cxn modelId="{5365962C-F345-4EE7-93CF-A5F8DBEFB237}" type="presParOf" srcId="{13FE4CA2-89E1-4A8B-8219-7B656ACEBB4C}" destId="{D3E1E4BE-13F0-4C70-9EE0-CCF95A17E48C}" srcOrd="4" destOrd="0" presId="urn:microsoft.com/office/officeart/2016/7/layout/RoundedRectangleTimeline"/>
    <dgm:cxn modelId="{04274480-0514-45A1-B346-29FDD02779E6}" type="presParOf" srcId="{A6ED5CDF-8B66-47D0-A30E-A43A8A6435C4}" destId="{BB7B366B-C5FD-42F6-91FD-B0ED244363D9}" srcOrd="1" destOrd="0" presId="urn:microsoft.com/office/officeart/2016/7/layout/RoundedRectangleTimeline"/>
    <dgm:cxn modelId="{4C121E02-E647-41B1-8BF7-82D8428DD889}" type="presParOf" srcId="{A6ED5CDF-8B66-47D0-A30E-A43A8A6435C4}" destId="{05E107E2-8374-445B-9197-F776F7B61205}" srcOrd="2" destOrd="0" presId="urn:microsoft.com/office/officeart/2016/7/layout/RoundedRectangleTimeline"/>
    <dgm:cxn modelId="{FB811275-123D-49F5-B86A-3A0FA268A1A2}" type="presParOf" srcId="{05E107E2-8374-445B-9197-F776F7B61205}" destId="{FE9984CE-E252-4ABA-95EA-EBA09EA8673D}" srcOrd="0" destOrd="0" presId="urn:microsoft.com/office/officeart/2016/7/layout/RoundedRectangleTimeline"/>
    <dgm:cxn modelId="{B2BF149C-05D6-4301-BA0C-755E6C835226}" type="presParOf" srcId="{05E107E2-8374-445B-9197-F776F7B61205}" destId="{ABD879D8-3C4C-4D22-BD55-14FF66F62DA4}" srcOrd="1" destOrd="0" presId="urn:microsoft.com/office/officeart/2016/7/layout/RoundedRectangleTimeline"/>
    <dgm:cxn modelId="{5B6E8FC4-5A88-4BC0-A6BE-CA443DAA79C3}" type="presParOf" srcId="{05E107E2-8374-445B-9197-F776F7B61205}" destId="{0F25F51B-1AAF-4BEE-9A24-4A932DCD895F}" srcOrd="2" destOrd="0" presId="urn:microsoft.com/office/officeart/2016/7/layout/RoundedRectangleTimeline"/>
    <dgm:cxn modelId="{E0219A56-1567-42D4-8455-C8B160E494A9}" type="presParOf" srcId="{05E107E2-8374-445B-9197-F776F7B61205}" destId="{965B7764-2ADE-4A21-9B78-1ECEBB4628C8}" srcOrd="3" destOrd="0" presId="urn:microsoft.com/office/officeart/2016/7/layout/RoundedRectangleTimeline"/>
    <dgm:cxn modelId="{410D44E7-439C-49AB-A986-E1D7530B9549}" type="presParOf" srcId="{05E107E2-8374-445B-9197-F776F7B61205}" destId="{BD80FCC9-007B-447C-B168-88905E4BE2FD}" srcOrd="4" destOrd="0" presId="urn:microsoft.com/office/officeart/2016/7/layout/RoundedRectangleTimeline"/>
    <dgm:cxn modelId="{14E9FCCE-2E7C-4ADA-A833-66A2655C3746}" type="presParOf" srcId="{A6ED5CDF-8B66-47D0-A30E-A43A8A6435C4}" destId="{7A14F616-0A81-4386-92CB-7076CD26E2FF}" srcOrd="3" destOrd="0" presId="urn:microsoft.com/office/officeart/2016/7/layout/RoundedRectangleTimeline"/>
    <dgm:cxn modelId="{17D80E7F-D37B-469E-A42E-CDA5FE69D5F3}" type="presParOf" srcId="{A6ED5CDF-8B66-47D0-A30E-A43A8A6435C4}" destId="{D324434C-CDFA-4F45-B7BA-4089FDD3751A}" srcOrd="4" destOrd="0" presId="urn:microsoft.com/office/officeart/2016/7/layout/RoundedRectangleTimeline"/>
    <dgm:cxn modelId="{F87CCAE6-1D7D-4578-8DA7-EB6551FC9106}" type="presParOf" srcId="{D324434C-CDFA-4F45-B7BA-4089FDD3751A}" destId="{F56A9864-DB41-45B1-AAF1-B3655B256C60}" srcOrd="0" destOrd="0" presId="urn:microsoft.com/office/officeart/2016/7/layout/RoundedRectangleTimeline"/>
    <dgm:cxn modelId="{1D86ECA7-DDF2-4DE4-886C-4921F74E1616}" type="presParOf" srcId="{D324434C-CDFA-4F45-B7BA-4089FDD3751A}" destId="{EF543616-CD08-41F0-B5E4-2573D0158B08}" srcOrd="1" destOrd="0" presId="urn:microsoft.com/office/officeart/2016/7/layout/RoundedRectangleTimeline"/>
    <dgm:cxn modelId="{3FD6BCC0-B69B-48A8-AE1F-058DBFE8CBCE}" type="presParOf" srcId="{D324434C-CDFA-4F45-B7BA-4089FDD3751A}" destId="{A984057E-DA7B-4B1F-8BC5-54B05B56946A}" srcOrd="2" destOrd="0" presId="urn:microsoft.com/office/officeart/2016/7/layout/RoundedRectangleTimeline"/>
    <dgm:cxn modelId="{F20BC3FD-2E8D-4FCE-8A52-15E9A72E4535}" type="presParOf" srcId="{D324434C-CDFA-4F45-B7BA-4089FDD3751A}" destId="{7AB6EFF3-157B-44BA-935D-4AB315C4E577}" srcOrd="3" destOrd="0" presId="urn:microsoft.com/office/officeart/2016/7/layout/RoundedRectangleTimeline"/>
    <dgm:cxn modelId="{538C9D47-21A6-4423-8727-E666331D2BBB}" type="presParOf" srcId="{D324434C-CDFA-4F45-B7BA-4089FDD3751A}" destId="{9BD2F928-19A5-48ED-A673-C827A011404B}" srcOrd="4" destOrd="0" presId="urn:microsoft.com/office/officeart/2016/7/layout/RoundedRectangleTimeline"/>
    <dgm:cxn modelId="{82D5455B-3583-4D35-AD08-D1B378AC053E}" type="presParOf" srcId="{A6ED5CDF-8B66-47D0-A30E-A43A8A6435C4}" destId="{FDC02F0C-C346-43A3-B61D-5E9D17D340DC}" srcOrd="5" destOrd="0" presId="urn:microsoft.com/office/officeart/2016/7/layout/RoundedRectangleTimeline"/>
    <dgm:cxn modelId="{8770BFCA-04D7-4DCD-A1AF-A5B25D2AE937}" type="presParOf" srcId="{A6ED5CDF-8B66-47D0-A30E-A43A8A6435C4}" destId="{031B27A4-7C50-44B4-AF7D-92289D9D21EE}" srcOrd="6" destOrd="0" presId="urn:microsoft.com/office/officeart/2016/7/layout/RoundedRectangleTimeline"/>
    <dgm:cxn modelId="{41AFC10C-0AAF-4FDE-A601-4663B80439C8}" type="presParOf" srcId="{031B27A4-7C50-44B4-AF7D-92289D9D21EE}" destId="{49C430D8-2D73-4362-A4F9-CC0D07043460}" srcOrd="0" destOrd="0" presId="urn:microsoft.com/office/officeart/2016/7/layout/RoundedRectangleTimeline"/>
    <dgm:cxn modelId="{D0AB6FB9-32EC-4B9C-8A31-46C0B1CE1125}" type="presParOf" srcId="{031B27A4-7C50-44B4-AF7D-92289D9D21EE}" destId="{F6C8B532-16F0-4CF8-ABD1-56A569297F40}" srcOrd="1" destOrd="0" presId="urn:microsoft.com/office/officeart/2016/7/layout/RoundedRectangleTimeline"/>
    <dgm:cxn modelId="{607D7B54-80DE-476D-8B10-39FE6D9B7A79}" type="presParOf" srcId="{031B27A4-7C50-44B4-AF7D-92289D9D21EE}" destId="{A82084BF-6AC0-4453-A4AE-6F91CBB16886}" srcOrd="2" destOrd="0" presId="urn:microsoft.com/office/officeart/2016/7/layout/RoundedRectangleTimeline"/>
    <dgm:cxn modelId="{68142BB9-A030-4075-AACB-FEB7CEF477B0}" type="presParOf" srcId="{031B27A4-7C50-44B4-AF7D-92289D9D21EE}" destId="{9F07C936-7057-4B17-AC8F-CAF2D7AC1871}" srcOrd="3" destOrd="0" presId="urn:microsoft.com/office/officeart/2016/7/layout/RoundedRectangleTimeline"/>
    <dgm:cxn modelId="{D4604602-3900-4926-8DD4-2BCEF2F87F6E}" type="presParOf" srcId="{031B27A4-7C50-44B4-AF7D-92289D9D21EE}" destId="{77E24C19-A184-41C1-B42A-568F6B5FAA8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0467A-489E-4E1A-9468-9DABDA545D4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DB65F3AB-F996-47CD-99BE-5C75B30A6F83}">
      <dgm:prSet/>
      <dgm:spPr/>
      <dgm:t>
        <a:bodyPr/>
        <a:lstStyle/>
        <a:p>
          <a:r>
            <a:rPr lang="en-US"/>
            <a:t>Owen Dodson</a:t>
          </a:r>
        </a:p>
      </dgm:t>
    </dgm:pt>
    <dgm:pt modelId="{DE35E175-3E4E-4D9C-9217-B1C8E6960EBE}" type="parTrans" cxnId="{638D50F0-AE7B-49B2-93CF-0D94C8803D66}">
      <dgm:prSet/>
      <dgm:spPr/>
      <dgm:t>
        <a:bodyPr/>
        <a:lstStyle/>
        <a:p>
          <a:endParaRPr lang="en-US"/>
        </a:p>
      </dgm:t>
    </dgm:pt>
    <dgm:pt modelId="{14EA5ECC-290A-4AA0-AE69-61AB0A5F55F9}" type="sibTrans" cxnId="{638D50F0-AE7B-49B2-93CF-0D94C8803D66}">
      <dgm:prSet/>
      <dgm:spPr/>
      <dgm:t>
        <a:bodyPr/>
        <a:lstStyle/>
        <a:p>
          <a:endParaRPr lang="en-US"/>
        </a:p>
      </dgm:t>
    </dgm:pt>
    <dgm:pt modelId="{7CCA512C-CA47-4CEA-8514-C6F23168FE77}">
      <dgm:prSet/>
      <dgm:spPr/>
      <dgm:t>
        <a:bodyPr/>
        <a:lstStyle/>
        <a:p>
          <a:r>
            <a:rPr lang="en-US"/>
            <a:t>Robert Hayden</a:t>
          </a:r>
        </a:p>
      </dgm:t>
    </dgm:pt>
    <dgm:pt modelId="{9CCFB795-7841-4236-A5CF-773686E293E8}" type="parTrans" cxnId="{8CEDA941-372B-40BC-B63A-C7B6B25811FD}">
      <dgm:prSet/>
      <dgm:spPr/>
      <dgm:t>
        <a:bodyPr/>
        <a:lstStyle/>
        <a:p>
          <a:endParaRPr lang="en-US"/>
        </a:p>
      </dgm:t>
    </dgm:pt>
    <dgm:pt modelId="{1C2EF680-8085-4929-8C59-0CD5FB6EF44A}" type="sibTrans" cxnId="{8CEDA941-372B-40BC-B63A-C7B6B25811FD}">
      <dgm:prSet/>
      <dgm:spPr/>
      <dgm:t>
        <a:bodyPr/>
        <a:lstStyle/>
        <a:p>
          <a:endParaRPr lang="en-US"/>
        </a:p>
      </dgm:t>
    </dgm:pt>
    <dgm:pt modelId="{473C4CD0-1E02-42D7-A69F-3FB6A87ABD83}">
      <dgm:prSet/>
      <dgm:spPr/>
      <dgm:t>
        <a:bodyPr/>
        <a:lstStyle/>
        <a:p>
          <a:r>
            <a:rPr lang="en-US"/>
            <a:t>Dudley Randall</a:t>
          </a:r>
        </a:p>
      </dgm:t>
    </dgm:pt>
    <dgm:pt modelId="{54140627-C575-4FB2-84B1-D5BC08335B89}" type="parTrans" cxnId="{0CE88090-A1B0-45DA-9148-1A276C77F856}">
      <dgm:prSet/>
      <dgm:spPr/>
      <dgm:t>
        <a:bodyPr/>
        <a:lstStyle/>
        <a:p>
          <a:endParaRPr lang="en-US"/>
        </a:p>
      </dgm:t>
    </dgm:pt>
    <dgm:pt modelId="{058BE6E5-6C66-4234-8827-E8B25AEE2956}" type="sibTrans" cxnId="{0CE88090-A1B0-45DA-9148-1A276C77F856}">
      <dgm:prSet/>
      <dgm:spPr/>
      <dgm:t>
        <a:bodyPr/>
        <a:lstStyle/>
        <a:p>
          <a:endParaRPr lang="en-US"/>
        </a:p>
      </dgm:t>
    </dgm:pt>
    <dgm:pt modelId="{4DB75C10-C794-47AC-AA9B-5EC266B9BE77}">
      <dgm:prSet/>
      <dgm:spPr/>
      <dgm:t>
        <a:bodyPr/>
        <a:lstStyle/>
        <a:p>
          <a:r>
            <a:rPr lang="en-US"/>
            <a:t>Melvin Tolson</a:t>
          </a:r>
        </a:p>
      </dgm:t>
    </dgm:pt>
    <dgm:pt modelId="{14ACF807-60FA-4625-A0D8-8E66B99E220A}" type="parTrans" cxnId="{30BFC1CB-E3BB-4947-96A0-676F9DB74F10}">
      <dgm:prSet/>
      <dgm:spPr/>
      <dgm:t>
        <a:bodyPr/>
        <a:lstStyle/>
        <a:p>
          <a:endParaRPr lang="en-US"/>
        </a:p>
      </dgm:t>
    </dgm:pt>
    <dgm:pt modelId="{92E77206-F723-4AA7-AE3E-5AB62D96A375}" type="sibTrans" cxnId="{30BFC1CB-E3BB-4947-96A0-676F9DB74F10}">
      <dgm:prSet/>
      <dgm:spPr/>
      <dgm:t>
        <a:bodyPr/>
        <a:lstStyle/>
        <a:p>
          <a:endParaRPr lang="en-US"/>
        </a:p>
      </dgm:t>
    </dgm:pt>
    <dgm:pt modelId="{3736E08D-006D-4025-926E-0C8097282B74}" type="pres">
      <dgm:prSet presAssocID="{8CE0467A-489E-4E1A-9468-9DABDA545D45}" presName="vert0" presStyleCnt="0">
        <dgm:presLayoutVars>
          <dgm:dir/>
          <dgm:animOne val="branch"/>
          <dgm:animLvl val="lvl"/>
        </dgm:presLayoutVars>
      </dgm:prSet>
      <dgm:spPr/>
    </dgm:pt>
    <dgm:pt modelId="{B12245A4-66DF-4E8E-AF88-DCA6A86AC2E3}" type="pres">
      <dgm:prSet presAssocID="{DB65F3AB-F996-47CD-99BE-5C75B30A6F83}" presName="thickLine" presStyleLbl="alignNode1" presStyleIdx="0" presStyleCnt="4"/>
      <dgm:spPr/>
    </dgm:pt>
    <dgm:pt modelId="{944FDA8F-4E35-4DAA-8BC7-A0907C9C7FA6}" type="pres">
      <dgm:prSet presAssocID="{DB65F3AB-F996-47CD-99BE-5C75B30A6F83}" presName="horz1" presStyleCnt="0"/>
      <dgm:spPr/>
    </dgm:pt>
    <dgm:pt modelId="{2F0F05D5-246B-4A56-9926-DA28F2C05F9F}" type="pres">
      <dgm:prSet presAssocID="{DB65F3AB-F996-47CD-99BE-5C75B30A6F83}" presName="tx1" presStyleLbl="revTx" presStyleIdx="0" presStyleCnt="4"/>
      <dgm:spPr/>
    </dgm:pt>
    <dgm:pt modelId="{4BA02A08-F860-480F-BECD-20A4A47C794C}" type="pres">
      <dgm:prSet presAssocID="{DB65F3AB-F996-47CD-99BE-5C75B30A6F83}" presName="vert1" presStyleCnt="0"/>
      <dgm:spPr/>
    </dgm:pt>
    <dgm:pt modelId="{DC5F551E-F16C-4289-9BD9-59ABCB63F56F}" type="pres">
      <dgm:prSet presAssocID="{7CCA512C-CA47-4CEA-8514-C6F23168FE77}" presName="thickLine" presStyleLbl="alignNode1" presStyleIdx="1" presStyleCnt="4"/>
      <dgm:spPr/>
    </dgm:pt>
    <dgm:pt modelId="{D26BC5A7-15CA-4F84-BEA5-7A2FA60B39C9}" type="pres">
      <dgm:prSet presAssocID="{7CCA512C-CA47-4CEA-8514-C6F23168FE77}" presName="horz1" presStyleCnt="0"/>
      <dgm:spPr/>
    </dgm:pt>
    <dgm:pt modelId="{4BCD5ADF-39FB-4CEB-B399-368D7CC47E8C}" type="pres">
      <dgm:prSet presAssocID="{7CCA512C-CA47-4CEA-8514-C6F23168FE77}" presName="tx1" presStyleLbl="revTx" presStyleIdx="1" presStyleCnt="4"/>
      <dgm:spPr/>
    </dgm:pt>
    <dgm:pt modelId="{AF86AB18-BB4E-4763-B311-8BC1DD478AE8}" type="pres">
      <dgm:prSet presAssocID="{7CCA512C-CA47-4CEA-8514-C6F23168FE77}" presName="vert1" presStyleCnt="0"/>
      <dgm:spPr/>
    </dgm:pt>
    <dgm:pt modelId="{EB6CA5F4-F320-4980-AD74-2061B2113D6B}" type="pres">
      <dgm:prSet presAssocID="{473C4CD0-1E02-42D7-A69F-3FB6A87ABD83}" presName="thickLine" presStyleLbl="alignNode1" presStyleIdx="2" presStyleCnt="4"/>
      <dgm:spPr/>
    </dgm:pt>
    <dgm:pt modelId="{24AB5640-DDB3-4E92-9972-72F9DFB4263E}" type="pres">
      <dgm:prSet presAssocID="{473C4CD0-1E02-42D7-A69F-3FB6A87ABD83}" presName="horz1" presStyleCnt="0"/>
      <dgm:spPr/>
    </dgm:pt>
    <dgm:pt modelId="{1979424C-C2DE-4581-858E-A899296B7D6F}" type="pres">
      <dgm:prSet presAssocID="{473C4CD0-1E02-42D7-A69F-3FB6A87ABD83}" presName="tx1" presStyleLbl="revTx" presStyleIdx="2" presStyleCnt="4"/>
      <dgm:spPr/>
    </dgm:pt>
    <dgm:pt modelId="{51E714AB-503C-4C05-AFB5-74980A61273C}" type="pres">
      <dgm:prSet presAssocID="{473C4CD0-1E02-42D7-A69F-3FB6A87ABD83}" presName="vert1" presStyleCnt="0"/>
      <dgm:spPr/>
    </dgm:pt>
    <dgm:pt modelId="{179BD84A-4AF5-43CD-8890-66A3983372CB}" type="pres">
      <dgm:prSet presAssocID="{4DB75C10-C794-47AC-AA9B-5EC266B9BE77}" presName="thickLine" presStyleLbl="alignNode1" presStyleIdx="3" presStyleCnt="4"/>
      <dgm:spPr/>
    </dgm:pt>
    <dgm:pt modelId="{30398185-5B87-4BE9-97BB-B12748D1ABDC}" type="pres">
      <dgm:prSet presAssocID="{4DB75C10-C794-47AC-AA9B-5EC266B9BE77}" presName="horz1" presStyleCnt="0"/>
      <dgm:spPr/>
    </dgm:pt>
    <dgm:pt modelId="{4E9B1B40-EED7-41D1-A5D7-5FD47DF1B133}" type="pres">
      <dgm:prSet presAssocID="{4DB75C10-C794-47AC-AA9B-5EC266B9BE77}" presName="tx1" presStyleLbl="revTx" presStyleIdx="3" presStyleCnt="4"/>
      <dgm:spPr/>
    </dgm:pt>
    <dgm:pt modelId="{D7E8A5FA-58D3-4606-9AD1-1CF2D3D75A80}" type="pres">
      <dgm:prSet presAssocID="{4DB75C10-C794-47AC-AA9B-5EC266B9BE77}" presName="vert1" presStyleCnt="0"/>
      <dgm:spPr/>
    </dgm:pt>
  </dgm:ptLst>
  <dgm:cxnLst>
    <dgm:cxn modelId="{D418F40F-A24F-4C91-BAA1-FC4CCF504F15}" type="presOf" srcId="{4DB75C10-C794-47AC-AA9B-5EC266B9BE77}" destId="{4E9B1B40-EED7-41D1-A5D7-5FD47DF1B133}" srcOrd="0" destOrd="0" presId="urn:microsoft.com/office/officeart/2008/layout/LinedList"/>
    <dgm:cxn modelId="{5D0F8E27-39CB-474D-83AD-344DFFEB13C7}" type="presOf" srcId="{7CCA512C-CA47-4CEA-8514-C6F23168FE77}" destId="{4BCD5ADF-39FB-4CEB-B399-368D7CC47E8C}" srcOrd="0" destOrd="0" presId="urn:microsoft.com/office/officeart/2008/layout/LinedList"/>
    <dgm:cxn modelId="{8CEDA941-372B-40BC-B63A-C7B6B25811FD}" srcId="{8CE0467A-489E-4E1A-9468-9DABDA545D45}" destId="{7CCA512C-CA47-4CEA-8514-C6F23168FE77}" srcOrd="1" destOrd="0" parTransId="{9CCFB795-7841-4236-A5CF-773686E293E8}" sibTransId="{1C2EF680-8085-4929-8C59-0CD5FB6EF44A}"/>
    <dgm:cxn modelId="{577CC663-C060-4780-9F96-CD2ED1554761}" type="presOf" srcId="{8CE0467A-489E-4E1A-9468-9DABDA545D45}" destId="{3736E08D-006D-4025-926E-0C8097282B74}" srcOrd="0" destOrd="0" presId="urn:microsoft.com/office/officeart/2008/layout/LinedList"/>
    <dgm:cxn modelId="{0CE88090-A1B0-45DA-9148-1A276C77F856}" srcId="{8CE0467A-489E-4E1A-9468-9DABDA545D45}" destId="{473C4CD0-1E02-42D7-A69F-3FB6A87ABD83}" srcOrd="2" destOrd="0" parTransId="{54140627-C575-4FB2-84B1-D5BC08335B89}" sibTransId="{058BE6E5-6C66-4234-8827-E8B25AEE2956}"/>
    <dgm:cxn modelId="{B7A57EAB-24C0-423D-B7FA-AD1C25AA09DB}" type="presOf" srcId="{DB65F3AB-F996-47CD-99BE-5C75B30A6F83}" destId="{2F0F05D5-246B-4A56-9926-DA28F2C05F9F}" srcOrd="0" destOrd="0" presId="urn:microsoft.com/office/officeart/2008/layout/LinedList"/>
    <dgm:cxn modelId="{30BFC1CB-E3BB-4947-96A0-676F9DB74F10}" srcId="{8CE0467A-489E-4E1A-9468-9DABDA545D45}" destId="{4DB75C10-C794-47AC-AA9B-5EC266B9BE77}" srcOrd="3" destOrd="0" parTransId="{14ACF807-60FA-4625-A0D8-8E66B99E220A}" sibTransId="{92E77206-F723-4AA7-AE3E-5AB62D96A375}"/>
    <dgm:cxn modelId="{889C98EF-648B-433F-9B39-0C4039FE11E5}" type="presOf" srcId="{473C4CD0-1E02-42D7-A69F-3FB6A87ABD83}" destId="{1979424C-C2DE-4581-858E-A899296B7D6F}" srcOrd="0" destOrd="0" presId="urn:microsoft.com/office/officeart/2008/layout/LinedList"/>
    <dgm:cxn modelId="{638D50F0-AE7B-49B2-93CF-0D94C8803D66}" srcId="{8CE0467A-489E-4E1A-9468-9DABDA545D45}" destId="{DB65F3AB-F996-47CD-99BE-5C75B30A6F83}" srcOrd="0" destOrd="0" parTransId="{DE35E175-3E4E-4D9C-9217-B1C8E6960EBE}" sibTransId="{14EA5ECC-290A-4AA0-AE69-61AB0A5F55F9}"/>
    <dgm:cxn modelId="{B4C9B4E1-82C8-422D-A00E-E1542826C21E}" type="presParOf" srcId="{3736E08D-006D-4025-926E-0C8097282B74}" destId="{B12245A4-66DF-4E8E-AF88-DCA6A86AC2E3}" srcOrd="0" destOrd="0" presId="urn:microsoft.com/office/officeart/2008/layout/LinedList"/>
    <dgm:cxn modelId="{7D1D0F55-CBC3-440A-8ED9-1AE5A8A657BC}" type="presParOf" srcId="{3736E08D-006D-4025-926E-0C8097282B74}" destId="{944FDA8F-4E35-4DAA-8BC7-A0907C9C7FA6}" srcOrd="1" destOrd="0" presId="urn:microsoft.com/office/officeart/2008/layout/LinedList"/>
    <dgm:cxn modelId="{96E4972D-0E8D-48E6-B332-502AAD35E245}" type="presParOf" srcId="{944FDA8F-4E35-4DAA-8BC7-A0907C9C7FA6}" destId="{2F0F05D5-246B-4A56-9926-DA28F2C05F9F}" srcOrd="0" destOrd="0" presId="urn:microsoft.com/office/officeart/2008/layout/LinedList"/>
    <dgm:cxn modelId="{476E9E05-2376-439F-AF63-9B3C0723B1E2}" type="presParOf" srcId="{944FDA8F-4E35-4DAA-8BC7-A0907C9C7FA6}" destId="{4BA02A08-F860-480F-BECD-20A4A47C794C}" srcOrd="1" destOrd="0" presId="urn:microsoft.com/office/officeart/2008/layout/LinedList"/>
    <dgm:cxn modelId="{5CF81F1C-CCD6-4BFB-A7E9-801B65E5CF9B}" type="presParOf" srcId="{3736E08D-006D-4025-926E-0C8097282B74}" destId="{DC5F551E-F16C-4289-9BD9-59ABCB63F56F}" srcOrd="2" destOrd="0" presId="urn:microsoft.com/office/officeart/2008/layout/LinedList"/>
    <dgm:cxn modelId="{770A5D25-D2D0-4533-AB66-D2D416C719EF}" type="presParOf" srcId="{3736E08D-006D-4025-926E-0C8097282B74}" destId="{D26BC5A7-15CA-4F84-BEA5-7A2FA60B39C9}" srcOrd="3" destOrd="0" presId="urn:microsoft.com/office/officeart/2008/layout/LinedList"/>
    <dgm:cxn modelId="{7BA7A1C8-EE18-4E69-A7E1-F654AA17DC82}" type="presParOf" srcId="{D26BC5A7-15CA-4F84-BEA5-7A2FA60B39C9}" destId="{4BCD5ADF-39FB-4CEB-B399-368D7CC47E8C}" srcOrd="0" destOrd="0" presId="urn:microsoft.com/office/officeart/2008/layout/LinedList"/>
    <dgm:cxn modelId="{FB27592E-A99D-473E-8D39-4ED924B2AC33}" type="presParOf" srcId="{D26BC5A7-15CA-4F84-BEA5-7A2FA60B39C9}" destId="{AF86AB18-BB4E-4763-B311-8BC1DD478AE8}" srcOrd="1" destOrd="0" presId="urn:microsoft.com/office/officeart/2008/layout/LinedList"/>
    <dgm:cxn modelId="{B13D8C83-20C1-4279-B69D-B806B0161670}" type="presParOf" srcId="{3736E08D-006D-4025-926E-0C8097282B74}" destId="{EB6CA5F4-F320-4980-AD74-2061B2113D6B}" srcOrd="4" destOrd="0" presId="urn:microsoft.com/office/officeart/2008/layout/LinedList"/>
    <dgm:cxn modelId="{59890A17-1836-4FF9-9CE6-AC3C096E6DAF}" type="presParOf" srcId="{3736E08D-006D-4025-926E-0C8097282B74}" destId="{24AB5640-DDB3-4E92-9972-72F9DFB4263E}" srcOrd="5" destOrd="0" presId="urn:microsoft.com/office/officeart/2008/layout/LinedList"/>
    <dgm:cxn modelId="{9DB75821-D97A-4A20-AE26-24495B21FBF2}" type="presParOf" srcId="{24AB5640-DDB3-4E92-9972-72F9DFB4263E}" destId="{1979424C-C2DE-4581-858E-A899296B7D6F}" srcOrd="0" destOrd="0" presId="urn:microsoft.com/office/officeart/2008/layout/LinedList"/>
    <dgm:cxn modelId="{1BFCCC20-9259-4285-BB8F-CA777645A20C}" type="presParOf" srcId="{24AB5640-DDB3-4E92-9972-72F9DFB4263E}" destId="{51E714AB-503C-4C05-AFB5-74980A61273C}" srcOrd="1" destOrd="0" presId="urn:microsoft.com/office/officeart/2008/layout/LinedList"/>
    <dgm:cxn modelId="{C4E8FA3D-CA9D-4E83-9F38-BE5B7D1A89C3}" type="presParOf" srcId="{3736E08D-006D-4025-926E-0C8097282B74}" destId="{179BD84A-4AF5-43CD-8890-66A3983372CB}" srcOrd="6" destOrd="0" presId="urn:microsoft.com/office/officeart/2008/layout/LinedList"/>
    <dgm:cxn modelId="{E786D393-C17D-4E53-B0D7-F23A3E52985E}" type="presParOf" srcId="{3736E08D-006D-4025-926E-0C8097282B74}" destId="{30398185-5B87-4BE9-97BB-B12748D1ABDC}" srcOrd="7" destOrd="0" presId="urn:microsoft.com/office/officeart/2008/layout/LinedList"/>
    <dgm:cxn modelId="{D97366BD-4B8D-42B6-B7BC-70F61216D4BD}" type="presParOf" srcId="{30398185-5B87-4BE9-97BB-B12748D1ABDC}" destId="{4E9B1B40-EED7-41D1-A5D7-5FD47DF1B133}" srcOrd="0" destOrd="0" presId="urn:microsoft.com/office/officeart/2008/layout/LinedList"/>
    <dgm:cxn modelId="{53C42802-CED5-4CF0-BC7D-C8B90441586D}" type="presParOf" srcId="{30398185-5B87-4BE9-97BB-B12748D1ABDC}" destId="{D7E8A5FA-58D3-4606-9AD1-1CF2D3D75A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27F140-4349-4967-9CA4-32CC0385E53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DE0D006-542F-47BE-A001-6F2547C35405}">
      <dgm:prSet/>
      <dgm:spPr/>
      <dgm:t>
        <a:bodyPr/>
        <a:lstStyle/>
        <a:p>
          <a:r>
            <a:rPr lang="en-US"/>
            <a:t>Gwendolyn Brooks</a:t>
          </a:r>
        </a:p>
      </dgm:t>
    </dgm:pt>
    <dgm:pt modelId="{FE624528-231D-4EFD-91ED-A45E764E78BC}" type="parTrans" cxnId="{6C85E0FE-5DB1-4B33-AB58-588538CDBBFD}">
      <dgm:prSet/>
      <dgm:spPr/>
      <dgm:t>
        <a:bodyPr/>
        <a:lstStyle/>
        <a:p>
          <a:endParaRPr lang="en-US"/>
        </a:p>
      </dgm:t>
    </dgm:pt>
    <dgm:pt modelId="{654CBC0A-77C0-4064-94FE-A5D29B6C422C}" type="sibTrans" cxnId="{6C85E0FE-5DB1-4B33-AB58-588538CDBBFD}">
      <dgm:prSet/>
      <dgm:spPr/>
      <dgm:t>
        <a:bodyPr/>
        <a:lstStyle/>
        <a:p>
          <a:endParaRPr lang="en-US"/>
        </a:p>
      </dgm:t>
    </dgm:pt>
    <dgm:pt modelId="{98C15F4C-BE4D-499D-9612-DF54055B4088}">
      <dgm:prSet/>
      <dgm:spPr/>
      <dgm:t>
        <a:bodyPr/>
        <a:lstStyle/>
        <a:p>
          <a:r>
            <a:rPr lang="en-US"/>
            <a:t>Margaret Danner</a:t>
          </a:r>
        </a:p>
      </dgm:t>
    </dgm:pt>
    <dgm:pt modelId="{4FDD3B8D-1209-40BF-8C86-32EC505B589E}" type="parTrans" cxnId="{07F44B15-A88B-4711-8381-464B8CF201FD}">
      <dgm:prSet/>
      <dgm:spPr/>
      <dgm:t>
        <a:bodyPr/>
        <a:lstStyle/>
        <a:p>
          <a:endParaRPr lang="en-US"/>
        </a:p>
      </dgm:t>
    </dgm:pt>
    <dgm:pt modelId="{7B724E08-7128-48D0-8268-9658834EEB31}" type="sibTrans" cxnId="{07F44B15-A88B-4711-8381-464B8CF201FD}">
      <dgm:prSet/>
      <dgm:spPr/>
      <dgm:t>
        <a:bodyPr/>
        <a:lstStyle/>
        <a:p>
          <a:endParaRPr lang="en-US"/>
        </a:p>
      </dgm:t>
    </dgm:pt>
    <dgm:pt modelId="{1E1ADA81-9AA0-4025-9E83-F5182D21D756}">
      <dgm:prSet/>
      <dgm:spPr/>
      <dgm:t>
        <a:bodyPr/>
        <a:lstStyle/>
        <a:p>
          <a:r>
            <a:rPr lang="en-US"/>
            <a:t>Naomi Madgett</a:t>
          </a:r>
        </a:p>
      </dgm:t>
    </dgm:pt>
    <dgm:pt modelId="{33A72F3B-C72A-4811-B98C-BAC19DAF36EC}" type="parTrans" cxnId="{59F62C31-E7EE-47B7-BCB9-6F0E1009CA25}">
      <dgm:prSet/>
      <dgm:spPr/>
      <dgm:t>
        <a:bodyPr/>
        <a:lstStyle/>
        <a:p>
          <a:endParaRPr lang="en-US"/>
        </a:p>
      </dgm:t>
    </dgm:pt>
    <dgm:pt modelId="{A1B7CF3D-A1A0-45EC-908B-4B73324ED338}" type="sibTrans" cxnId="{59F62C31-E7EE-47B7-BCB9-6F0E1009CA25}">
      <dgm:prSet/>
      <dgm:spPr/>
      <dgm:t>
        <a:bodyPr/>
        <a:lstStyle/>
        <a:p>
          <a:endParaRPr lang="en-US"/>
        </a:p>
      </dgm:t>
    </dgm:pt>
    <dgm:pt modelId="{947BE5AC-BBEB-48D9-B205-3E3A8873E7B2}">
      <dgm:prSet/>
      <dgm:spPr/>
      <dgm:t>
        <a:bodyPr/>
        <a:lstStyle/>
        <a:p>
          <a:r>
            <a:rPr lang="en-US"/>
            <a:t>Pauli Murray</a:t>
          </a:r>
        </a:p>
      </dgm:t>
    </dgm:pt>
    <dgm:pt modelId="{3B8783EA-EC16-4158-B774-50C183451966}" type="parTrans" cxnId="{4045A73A-990B-43FE-8928-44714C43AE89}">
      <dgm:prSet/>
      <dgm:spPr/>
      <dgm:t>
        <a:bodyPr/>
        <a:lstStyle/>
        <a:p>
          <a:endParaRPr lang="en-US"/>
        </a:p>
      </dgm:t>
    </dgm:pt>
    <dgm:pt modelId="{44BA1214-4C5D-43DF-B2F8-73F74EE70CD2}" type="sibTrans" cxnId="{4045A73A-990B-43FE-8928-44714C43AE89}">
      <dgm:prSet/>
      <dgm:spPr/>
      <dgm:t>
        <a:bodyPr/>
        <a:lstStyle/>
        <a:p>
          <a:endParaRPr lang="en-US"/>
        </a:p>
      </dgm:t>
    </dgm:pt>
    <dgm:pt modelId="{B7EC722B-1FF0-4290-ADCC-678E85105337}">
      <dgm:prSet/>
      <dgm:spPr/>
      <dgm:t>
        <a:bodyPr/>
        <a:lstStyle/>
        <a:p>
          <a:r>
            <a:rPr lang="en-US"/>
            <a:t>Gloria C. Oden</a:t>
          </a:r>
        </a:p>
      </dgm:t>
    </dgm:pt>
    <dgm:pt modelId="{BD7F5AF9-AA2F-429A-8C06-CDDF7CB47F54}" type="parTrans" cxnId="{30851C29-D9E8-46D3-8F4F-A7A333C8E914}">
      <dgm:prSet/>
      <dgm:spPr/>
      <dgm:t>
        <a:bodyPr/>
        <a:lstStyle/>
        <a:p>
          <a:endParaRPr lang="en-US"/>
        </a:p>
      </dgm:t>
    </dgm:pt>
    <dgm:pt modelId="{02204B5F-09F3-4DE5-B18C-DB0C24D9D56D}" type="sibTrans" cxnId="{30851C29-D9E8-46D3-8F4F-A7A333C8E914}">
      <dgm:prSet/>
      <dgm:spPr/>
      <dgm:t>
        <a:bodyPr/>
        <a:lstStyle/>
        <a:p>
          <a:endParaRPr lang="en-US"/>
        </a:p>
      </dgm:t>
    </dgm:pt>
    <dgm:pt modelId="{9D509CE2-1CE1-404E-9CB7-DF0CAA6D2DD2}">
      <dgm:prSet/>
      <dgm:spPr/>
      <dgm:t>
        <a:bodyPr/>
        <a:lstStyle/>
        <a:p>
          <a:r>
            <a:rPr lang="en-US" dirty="0"/>
            <a:t>Margaret Walker</a:t>
          </a:r>
        </a:p>
        <a:p>
          <a:r>
            <a:rPr lang="en-US" dirty="0"/>
            <a:t>Rita Dove </a:t>
          </a:r>
        </a:p>
      </dgm:t>
    </dgm:pt>
    <dgm:pt modelId="{9BF69442-2709-441F-89C7-A8FB95CEDB24}" type="parTrans" cxnId="{5A709F43-4217-46E7-A5EE-900C3CA82468}">
      <dgm:prSet/>
      <dgm:spPr/>
      <dgm:t>
        <a:bodyPr/>
        <a:lstStyle/>
        <a:p>
          <a:endParaRPr lang="en-US"/>
        </a:p>
      </dgm:t>
    </dgm:pt>
    <dgm:pt modelId="{1653A53C-D5DA-48C4-9F01-38005EE04C9B}" type="sibTrans" cxnId="{5A709F43-4217-46E7-A5EE-900C3CA82468}">
      <dgm:prSet/>
      <dgm:spPr/>
      <dgm:t>
        <a:bodyPr/>
        <a:lstStyle/>
        <a:p>
          <a:endParaRPr lang="en-US"/>
        </a:p>
      </dgm:t>
    </dgm:pt>
    <dgm:pt modelId="{1538FBCC-D57C-4E02-91E6-ADB6D6CCC7BD}" type="pres">
      <dgm:prSet presAssocID="{7727F140-4349-4967-9CA4-32CC0385E539}" presName="vert0" presStyleCnt="0">
        <dgm:presLayoutVars>
          <dgm:dir/>
          <dgm:animOne val="branch"/>
          <dgm:animLvl val="lvl"/>
        </dgm:presLayoutVars>
      </dgm:prSet>
      <dgm:spPr/>
    </dgm:pt>
    <dgm:pt modelId="{B4E4C63B-510D-4967-98CF-5D514147940B}" type="pres">
      <dgm:prSet presAssocID="{EDE0D006-542F-47BE-A001-6F2547C35405}" presName="thickLine" presStyleLbl="alignNode1" presStyleIdx="0" presStyleCnt="6"/>
      <dgm:spPr/>
    </dgm:pt>
    <dgm:pt modelId="{A109FCA6-9D52-482F-85CF-5D5A30EC9026}" type="pres">
      <dgm:prSet presAssocID="{EDE0D006-542F-47BE-A001-6F2547C35405}" presName="horz1" presStyleCnt="0"/>
      <dgm:spPr/>
    </dgm:pt>
    <dgm:pt modelId="{286A266D-98DC-4D03-BF26-9323C307B145}" type="pres">
      <dgm:prSet presAssocID="{EDE0D006-542F-47BE-A001-6F2547C35405}" presName="tx1" presStyleLbl="revTx" presStyleIdx="0" presStyleCnt="6"/>
      <dgm:spPr/>
    </dgm:pt>
    <dgm:pt modelId="{75409B04-9702-433C-87F6-F8E9538C95F8}" type="pres">
      <dgm:prSet presAssocID="{EDE0D006-542F-47BE-A001-6F2547C35405}" presName="vert1" presStyleCnt="0"/>
      <dgm:spPr/>
    </dgm:pt>
    <dgm:pt modelId="{1F32D9D8-7A66-4176-A451-0A57802716A3}" type="pres">
      <dgm:prSet presAssocID="{98C15F4C-BE4D-499D-9612-DF54055B4088}" presName="thickLine" presStyleLbl="alignNode1" presStyleIdx="1" presStyleCnt="6"/>
      <dgm:spPr/>
    </dgm:pt>
    <dgm:pt modelId="{9B8CD819-6A1A-4CC6-B33D-280B5C031077}" type="pres">
      <dgm:prSet presAssocID="{98C15F4C-BE4D-499D-9612-DF54055B4088}" presName="horz1" presStyleCnt="0"/>
      <dgm:spPr/>
    </dgm:pt>
    <dgm:pt modelId="{93629493-9CF0-4AAC-9A53-236D6EE7938B}" type="pres">
      <dgm:prSet presAssocID="{98C15F4C-BE4D-499D-9612-DF54055B4088}" presName="tx1" presStyleLbl="revTx" presStyleIdx="1" presStyleCnt="6"/>
      <dgm:spPr/>
    </dgm:pt>
    <dgm:pt modelId="{757E0898-1617-458C-ABA3-6D2AFE6A8D4E}" type="pres">
      <dgm:prSet presAssocID="{98C15F4C-BE4D-499D-9612-DF54055B4088}" presName="vert1" presStyleCnt="0"/>
      <dgm:spPr/>
    </dgm:pt>
    <dgm:pt modelId="{80F4DBCE-8820-4409-B752-F9E46F94565E}" type="pres">
      <dgm:prSet presAssocID="{1E1ADA81-9AA0-4025-9E83-F5182D21D756}" presName="thickLine" presStyleLbl="alignNode1" presStyleIdx="2" presStyleCnt="6"/>
      <dgm:spPr/>
    </dgm:pt>
    <dgm:pt modelId="{7130696A-C50C-41B8-B314-4AD7B028DD0A}" type="pres">
      <dgm:prSet presAssocID="{1E1ADA81-9AA0-4025-9E83-F5182D21D756}" presName="horz1" presStyleCnt="0"/>
      <dgm:spPr/>
    </dgm:pt>
    <dgm:pt modelId="{B5A12A4A-DE7B-4009-ABF7-F453B8E02693}" type="pres">
      <dgm:prSet presAssocID="{1E1ADA81-9AA0-4025-9E83-F5182D21D756}" presName="tx1" presStyleLbl="revTx" presStyleIdx="2" presStyleCnt="6"/>
      <dgm:spPr/>
    </dgm:pt>
    <dgm:pt modelId="{916C616B-72E4-406C-88B8-114550B8E718}" type="pres">
      <dgm:prSet presAssocID="{1E1ADA81-9AA0-4025-9E83-F5182D21D756}" presName="vert1" presStyleCnt="0"/>
      <dgm:spPr/>
    </dgm:pt>
    <dgm:pt modelId="{7B50220C-85F4-423B-8440-9B725C315FD4}" type="pres">
      <dgm:prSet presAssocID="{947BE5AC-BBEB-48D9-B205-3E3A8873E7B2}" presName="thickLine" presStyleLbl="alignNode1" presStyleIdx="3" presStyleCnt="6"/>
      <dgm:spPr/>
    </dgm:pt>
    <dgm:pt modelId="{2FE4E836-9A1C-4103-B2ED-8EEC392C31EA}" type="pres">
      <dgm:prSet presAssocID="{947BE5AC-BBEB-48D9-B205-3E3A8873E7B2}" presName="horz1" presStyleCnt="0"/>
      <dgm:spPr/>
    </dgm:pt>
    <dgm:pt modelId="{5E215742-213D-4999-B8AE-8DF0E995FB26}" type="pres">
      <dgm:prSet presAssocID="{947BE5AC-BBEB-48D9-B205-3E3A8873E7B2}" presName="tx1" presStyleLbl="revTx" presStyleIdx="3" presStyleCnt="6"/>
      <dgm:spPr/>
    </dgm:pt>
    <dgm:pt modelId="{3BA48681-37F1-4CF1-837D-278ADAFCD0A2}" type="pres">
      <dgm:prSet presAssocID="{947BE5AC-BBEB-48D9-B205-3E3A8873E7B2}" presName="vert1" presStyleCnt="0"/>
      <dgm:spPr/>
    </dgm:pt>
    <dgm:pt modelId="{D1D6168F-AF00-42FF-8CAE-3CB48803CE0A}" type="pres">
      <dgm:prSet presAssocID="{B7EC722B-1FF0-4290-ADCC-678E85105337}" presName="thickLine" presStyleLbl="alignNode1" presStyleIdx="4" presStyleCnt="6"/>
      <dgm:spPr/>
    </dgm:pt>
    <dgm:pt modelId="{4CC267EF-085A-4E51-BFE9-3B667FDF2C8E}" type="pres">
      <dgm:prSet presAssocID="{B7EC722B-1FF0-4290-ADCC-678E85105337}" presName="horz1" presStyleCnt="0"/>
      <dgm:spPr/>
    </dgm:pt>
    <dgm:pt modelId="{23ACA8AE-8E6C-41B5-88D7-3B5B337EFC5D}" type="pres">
      <dgm:prSet presAssocID="{B7EC722B-1FF0-4290-ADCC-678E85105337}" presName="tx1" presStyleLbl="revTx" presStyleIdx="4" presStyleCnt="6"/>
      <dgm:spPr/>
    </dgm:pt>
    <dgm:pt modelId="{B3F68F37-900E-44AA-A436-6B02AB5B1250}" type="pres">
      <dgm:prSet presAssocID="{B7EC722B-1FF0-4290-ADCC-678E85105337}" presName="vert1" presStyleCnt="0"/>
      <dgm:spPr/>
    </dgm:pt>
    <dgm:pt modelId="{E4149DD7-1E46-4792-895D-4DE6743967D7}" type="pres">
      <dgm:prSet presAssocID="{9D509CE2-1CE1-404E-9CB7-DF0CAA6D2DD2}" presName="thickLine" presStyleLbl="alignNode1" presStyleIdx="5" presStyleCnt="6"/>
      <dgm:spPr/>
    </dgm:pt>
    <dgm:pt modelId="{35E1FD69-4555-48EE-A94B-6A20223F1642}" type="pres">
      <dgm:prSet presAssocID="{9D509CE2-1CE1-404E-9CB7-DF0CAA6D2DD2}" presName="horz1" presStyleCnt="0"/>
      <dgm:spPr/>
    </dgm:pt>
    <dgm:pt modelId="{4D13265C-233E-4669-892C-A753F10D9922}" type="pres">
      <dgm:prSet presAssocID="{9D509CE2-1CE1-404E-9CB7-DF0CAA6D2DD2}" presName="tx1" presStyleLbl="revTx" presStyleIdx="5" presStyleCnt="6"/>
      <dgm:spPr/>
    </dgm:pt>
    <dgm:pt modelId="{AE1F7C33-4EBA-4255-9325-7CB86AD9CD06}" type="pres">
      <dgm:prSet presAssocID="{9D509CE2-1CE1-404E-9CB7-DF0CAA6D2DD2}" presName="vert1" presStyleCnt="0"/>
      <dgm:spPr/>
    </dgm:pt>
  </dgm:ptLst>
  <dgm:cxnLst>
    <dgm:cxn modelId="{07F44B15-A88B-4711-8381-464B8CF201FD}" srcId="{7727F140-4349-4967-9CA4-32CC0385E539}" destId="{98C15F4C-BE4D-499D-9612-DF54055B4088}" srcOrd="1" destOrd="0" parTransId="{4FDD3B8D-1209-40BF-8C86-32EC505B589E}" sibTransId="{7B724E08-7128-48D0-8268-9658834EEB31}"/>
    <dgm:cxn modelId="{95514821-A6EB-4315-A4CE-A8B3DF00C1AF}" type="presOf" srcId="{1E1ADA81-9AA0-4025-9E83-F5182D21D756}" destId="{B5A12A4A-DE7B-4009-ABF7-F453B8E02693}" srcOrd="0" destOrd="0" presId="urn:microsoft.com/office/officeart/2008/layout/LinedList"/>
    <dgm:cxn modelId="{30851C29-D9E8-46D3-8F4F-A7A333C8E914}" srcId="{7727F140-4349-4967-9CA4-32CC0385E539}" destId="{B7EC722B-1FF0-4290-ADCC-678E85105337}" srcOrd="4" destOrd="0" parTransId="{BD7F5AF9-AA2F-429A-8C06-CDDF7CB47F54}" sibTransId="{02204B5F-09F3-4DE5-B18C-DB0C24D9D56D}"/>
    <dgm:cxn modelId="{59F62C31-E7EE-47B7-BCB9-6F0E1009CA25}" srcId="{7727F140-4349-4967-9CA4-32CC0385E539}" destId="{1E1ADA81-9AA0-4025-9E83-F5182D21D756}" srcOrd="2" destOrd="0" parTransId="{33A72F3B-C72A-4811-B98C-BAC19DAF36EC}" sibTransId="{A1B7CF3D-A1A0-45EC-908B-4B73324ED338}"/>
    <dgm:cxn modelId="{4045A73A-990B-43FE-8928-44714C43AE89}" srcId="{7727F140-4349-4967-9CA4-32CC0385E539}" destId="{947BE5AC-BBEB-48D9-B205-3E3A8873E7B2}" srcOrd="3" destOrd="0" parTransId="{3B8783EA-EC16-4158-B774-50C183451966}" sibTransId="{44BA1214-4C5D-43DF-B2F8-73F74EE70CD2}"/>
    <dgm:cxn modelId="{E657635C-EEB4-409B-871F-E41E436F17EB}" type="presOf" srcId="{EDE0D006-542F-47BE-A001-6F2547C35405}" destId="{286A266D-98DC-4D03-BF26-9323C307B145}" srcOrd="0" destOrd="0" presId="urn:microsoft.com/office/officeart/2008/layout/LinedList"/>
    <dgm:cxn modelId="{5A709F43-4217-46E7-A5EE-900C3CA82468}" srcId="{7727F140-4349-4967-9CA4-32CC0385E539}" destId="{9D509CE2-1CE1-404E-9CB7-DF0CAA6D2DD2}" srcOrd="5" destOrd="0" parTransId="{9BF69442-2709-441F-89C7-A8FB95CEDB24}" sibTransId="{1653A53C-D5DA-48C4-9F01-38005EE04C9B}"/>
    <dgm:cxn modelId="{CECF1954-23CD-4C62-A5F6-C58E81716D41}" type="presOf" srcId="{9D509CE2-1CE1-404E-9CB7-DF0CAA6D2DD2}" destId="{4D13265C-233E-4669-892C-A753F10D9922}" srcOrd="0" destOrd="0" presId="urn:microsoft.com/office/officeart/2008/layout/LinedList"/>
    <dgm:cxn modelId="{BD92E9A0-EA86-4D97-883E-E64E077000B0}" type="presOf" srcId="{98C15F4C-BE4D-499D-9612-DF54055B4088}" destId="{93629493-9CF0-4AAC-9A53-236D6EE7938B}" srcOrd="0" destOrd="0" presId="urn:microsoft.com/office/officeart/2008/layout/LinedList"/>
    <dgm:cxn modelId="{54F1D8C4-F316-4832-ACD2-219D63428AC2}" type="presOf" srcId="{7727F140-4349-4967-9CA4-32CC0385E539}" destId="{1538FBCC-D57C-4E02-91E6-ADB6D6CCC7BD}" srcOrd="0" destOrd="0" presId="urn:microsoft.com/office/officeart/2008/layout/LinedList"/>
    <dgm:cxn modelId="{21C8E3DC-3688-4E1B-8CEC-1098E9AE6D4E}" type="presOf" srcId="{947BE5AC-BBEB-48D9-B205-3E3A8873E7B2}" destId="{5E215742-213D-4999-B8AE-8DF0E995FB26}" srcOrd="0" destOrd="0" presId="urn:microsoft.com/office/officeart/2008/layout/LinedList"/>
    <dgm:cxn modelId="{E547B2DD-8DDD-4FF1-9987-FFD4744D3D61}" type="presOf" srcId="{B7EC722B-1FF0-4290-ADCC-678E85105337}" destId="{23ACA8AE-8E6C-41B5-88D7-3B5B337EFC5D}" srcOrd="0" destOrd="0" presId="urn:microsoft.com/office/officeart/2008/layout/LinedList"/>
    <dgm:cxn modelId="{6C85E0FE-5DB1-4B33-AB58-588538CDBBFD}" srcId="{7727F140-4349-4967-9CA4-32CC0385E539}" destId="{EDE0D006-542F-47BE-A001-6F2547C35405}" srcOrd="0" destOrd="0" parTransId="{FE624528-231D-4EFD-91ED-A45E764E78BC}" sibTransId="{654CBC0A-77C0-4064-94FE-A5D29B6C422C}"/>
    <dgm:cxn modelId="{B5CE9154-987E-4A69-BACE-364E44C41FBA}" type="presParOf" srcId="{1538FBCC-D57C-4E02-91E6-ADB6D6CCC7BD}" destId="{B4E4C63B-510D-4967-98CF-5D514147940B}" srcOrd="0" destOrd="0" presId="urn:microsoft.com/office/officeart/2008/layout/LinedList"/>
    <dgm:cxn modelId="{DF528520-8036-45C2-8024-4ACC4F86C27E}" type="presParOf" srcId="{1538FBCC-D57C-4E02-91E6-ADB6D6CCC7BD}" destId="{A109FCA6-9D52-482F-85CF-5D5A30EC9026}" srcOrd="1" destOrd="0" presId="urn:microsoft.com/office/officeart/2008/layout/LinedList"/>
    <dgm:cxn modelId="{14AD9565-D69C-42F7-9449-ACB1BA9E8B91}" type="presParOf" srcId="{A109FCA6-9D52-482F-85CF-5D5A30EC9026}" destId="{286A266D-98DC-4D03-BF26-9323C307B145}" srcOrd="0" destOrd="0" presId="urn:microsoft.com/office/officeart/2008/layout/LinedList"/>
    <dgm:cxn modelId="{135F3752-D9A9-4236-B756-CC6859C0876F}" type="presParOf" srcId="{A109FCA6-9D52-482F-85CF-5D5A30EC9026}" destId="{75409B04-9702-433C-87F6-F8E9538C95F8}" srcOrd="1" destOrd="0" presId="urn:microsoft.com/office/officeart/2008/layout/LinedList"/>
    <dgm:cxn modelId="{2672C05D-791C-4C5F-B7C0-18021CF9088C}" type="presParOf" srcId="{1538FBCC-D57C-4E02-91E6-ADB6D6CCC7BD}" destId="{1F32D9D8-7A66-4176-A451-0A57802716A3}" srcOrd="2" destOrd="0" presId="urn:microsoft.com/office/officeart/2008/layout/LinedList"/>
    <dgm:cxn modelId="{064A1BCD-AC46-4583-8A50-D5AC48E92173}" type="presParOf" srcId="{1538FBCC-D57C-4E02-91E6-ADB6D6CCC7BD}" destId="{9B8CD819-6A1A-4CC6-B33D-280B5C031077}" srcOrd="3" destOrd="0" presId="urn:microsoft.com/office/officeart/2008/layout/LinedList"/>
    <dgm:cxn modelId="{C4E405CC-EE37-4954-B5C0-93B03EB94EC2}" type="presParOf" srcId="{9B8CD819-6A1A-4CC6-B33D-280B5C031077}" destId="{93629493-9CF0-4AAC-9A53-236D6EE7938B}" srcOrd="0" destOrd="0" presId="urn:microsoft.com/office/officeart/2008/layout/LinedList"/>
    <dgm:cxn modelId="{F984A262-FB58-4AAF-A080-5F990DC2E83E}" type="presParOf" srcId="{9B8CD819-6A1A-4CC6-B33D-280B5C031077}" destId="{757E0898-1617-458C-ABA3-6D2AFE6A8D4E}" srcOrd="1" destOrd="0" presId="urn:microsoft.com/office/officeart/2008/layout/LinedList"/>
    <dgm:cxn modelId="{FD4A4DE0-EE72-41B7-BF2D-4CB0B627449F}" type="presParOf" srcId="{1538FBCC-D57C-4E02-91E6-ADB6D6CCC7BD}" destId="{80F4DBCE-8820-4409-B752-F9E46F94565E}" srcOrd="4" destOrd="0" presId="urn:microsoft.com/office/officeart/2008/layout/LinedList"/>
    <dgm:cxn modelId="{8570C384-62F5-4697-9448-3CF246BCFEC6}" type="presParOf" srcId="{1538FBCC-D57C-4E02-91E6-ADB6D6CCC7BD}" destId="{7130696A-C50C-41B8-B314-4AD7B028DD0A}" srcOrd="5" destOrd="0" presId="urn:microsoft.com/office/officeart/2008/layout/LinedList"/>
    <dgm:cxn modelId="{C6831AD8-3B91-485A-B728-FC73450C130D}" type="presParOf" srcId="{7130696A-C50C-41B8-B314-4AD7B028DD0A}" destId="{B5A12A4A-DE7B-4009-ABF7-F453B8E02693}" srcOrd="0" destOrd="0" presId="urn:microsoft.com/office/officeart/2008/layout/LinedList"/>
    <dgm:cxn modelId="{47F1B863-8AA3-46E6-AC51-6F85A61BF3EB}" type="presParOf" srcId="{7130696A-C50C-41B8-B314-4AD7B028DD0A}" destId="{916C616B-72E4-406C-88B8-114550B8E718}" srcOrd="1" destOrd="0" presId="urn:microsoft.com/office/officeart/2008/layout/LinedList"/>
    <dgm:cxn modelId="{9188DB60-E09C-4BF6-BAE9-2D0F7CEBEE44}" type="presParOf" srcId="{1538FBCC-D57C-4E02-91E6-ADB6D6CCC7BD}" destId="{7B50220C-85F4-423B-8440-9B725C315FD4}" srcOrd="6" destOrd="0" presId="urn:microsoft.com/office/officeart/2008/layout/LinedList"/>
    <dgm:cxn modelId="{86738671-6D40-41FA-8A85-11B5B0CCBC95}" type="presParOf" srcId="{1538FBCC-D57C-4E02-91E6-ADB6D6CCC7BD}" destId="{2FE4E836-9A1C-4103-B2ED-8EEC392C31EA}" srcOrd="7" destOrd="0" presId="urn:microsoft.com/office/officeart/2008/layout/LinedList"/>
    <dgm:cxn modelId="{95591E99-CCC4-40BF-8E8B-0C5C893D75F8}" type="presParOf" srcId="{2FE4E836-9A1C-4103-B2ED-8EEC392C31EA}" destId="{5E215742-213D-4999-B8AE-8DF0E995FB26}" srcOrd="0" destOrd="0" presId="urn:microsoft.com/office/officeart/2008/layout/LinedList"/>
    <dgm:cxn modelId="{AAC4E44D-F2A6-41C3-B9FB-DFA069C52BE1}" type="presParOf" srcId="{2FE4E836-9A1C-4103-B2ED-8EEC392C31EA}" destId="{3BA48681-37F1-4CF1-837D-278ADAFCD0A2}" srcOrd="1" destOrd="0" presId="urn:microsoft.com/office/officeart/2008/layout/LinedList"/>
    <dgm:cxn modelId="{0409734D-1D14-4C00-BFD1-1FFB64AC37A6}" type="presParOf" srcId="{1538FBCC-D57C-4E02-91E6-ADB6D6CCC7BD}" destId="{D1D6168F-AF00-42FF-8CAE-3CB48803CE0A}" srcOrd="8" destOrd="0" presId="urn:microsoft.com/office/officeart/2008/layout/LinedList"/>
    <dgm:cxn modelId="{7A000010-B044-4455-B47B-BD37B5C5D254}" type="presParOf" srcId="{1538FBCC-D57C-4E02-91E6-ADB6D6CCC7BD}" destId="{4CC267EF-085A-4E51-BFE9-3B667FDF2C8E}" srcOrd="9" destOrd="0" presId="urn:microsoft.com/office/officeart/2008/layout/LinedList"/>
    <dgm:cxn modelId="{B28C41DF-E332-4102-822C-9A2B5FA30844}" type="presParOf" srcId="{4CC267EF-085A-4E51-BFE9-3B667FDF2C8E}" destId="{23ACA8AE-8E6C-41B5-88D7-3B5B337EFC5D}" srcOrd="0" destOrd="0" presId="urn:microsoft.com/office/officeart/2008/layout/LinedList"/>
    <dgm:cxn modelId="{CB474937-8918-4BA6-84DE-9868E1139238}" type="presParOf" srcId="{4CC267EF-085A-4E51-BFE9-3B667FDF2C8E}" destId="{B3F68F37-900E-44AA-A436-6B02AB5B1250}" srcOrd="1" destOrd="0" presId="urn:microsoft.com/office/officeart/2008/layout/LinedList"/>
    <dgm:cxn modelId="{78132B7A-CDC7-4426-A789-4F4FF4634A17}" type="presParOf" srcId="{1538FBCC-D57C-4E02-91E6-ADB6D6CCC7BD}" destId="{E4149DD7-1E46-4792-895D-4DE6743967D7}" srcOrd="10" destOrd="0" presId="urn:microsoft.com/office/officeart/2008/layout/LinedList"/>
    <dgm:cxn modelId="{E0C469D5-D409-44EF-A4AD-D2665F4C8FD3}" type="presParOf" srcId="{1538FBCC-D57C-4E02-91E6-ADB6D6CCC7BD}" destId="{35E1FD69-4555-48EE-A94B-6A20223F1642}" srcOrd="11" destOrd="0" presId="urn:microsoft.com/office/officeart/2008/layout/LinedList"/>
    <dgm:cxn modelId="{FA6CAA62-C787-4184-8833-8173DC23B016}" type="presParOf" srcId="{35E1FD69-4555-48EE-A94B-6A20223F1642}" destId="{4D13265C-233E-4669-892C-A753F10D9922}" srcOrd="0" destOrd="0" presId="urn:microsoft.com/office/officeart/2008/layout/LinedList"/>
    <dgm:cxn modelId="{3F99D208-E93C-4E4B-8695-A1170E911E4B}" type="presParOf" srcId="{35E1FD69-4555-48EE-A94B-6A20223F1642}" destId="{AE1F7C33-4EBA-4255-9325-7CB86AD9CD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75ED4D-4065-45DB-B0A6-673AAB9725D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71C6E88-322F-49BD-8C55-381C165BA499}">
      <dgm:prSet/>
      <dgm:spPr/>
      <dgm:t>
        <a:bodyPr/>
        <a:lstStyle/>
        <a:p>
          <a:r>
            <a:rPr lang="en-US"/>
            <a:t>Anthology: </a:t>
          </a:r>
          <a:r>
            <a:rPr lang="en-US" i="1"/>
            <a:t>Black Fire</a:t>
          </a:r>
          <a:r>
            <a:rPr lang="en-US"/>
            <a:t> eds. Amiri Baraka and Larry Neal 1968</a:t>
          </a:r>
        </a:p>
      </dgm:t>
    </dgm:pt>
    <dgm:pt modelId="{E73D0CC1-7A55-4094-8F98-69EE47A4F0FB}" type="parTrans" cxnId="{AA5D8062-7126-4EC3-928D-490E8875FE1F}">
      <dgm:prSet/>
      <dgm:spPr/>
      <dgm:t>
        <a:bodyPr/>
        <a:lstStyle/>
        <a:p>
          <a:endParaRPr lang="en-US"/>
        </a:p>
      </dgm:t>
    </dgm:pt>
    <dgm:pt modelId="{7D77E01F-DDA3-40B3-8EA9-9A92899B209E}" type="sibTrans" cxnId="{AA5D8062-7126-4EC3-928D-490E8875FE1F}">
      <dgm:prSet/>
      <dgm:spPr/>
      <dgm:t>
        <a:bodyPr/>
        <a:lstStyle/>
        <a:p>
          <a:endParaRPr lang="en-US"/>
        </a:p>
      </dgm:t>
    </dgm:pt>
    <dgm:pt modelId="{8FBA0C95-4CAA-4FD0-8DD0-2CB093997288}">
      <dgm:prSet/>
      <dgm:spPr/>
      <dgm:t>
        <a:bodyPr/>
        <a:lstStyle/>
        <a:p>
          <a:r>
            <a:rPr lang="en-US"/>
            <a:t>Emphasis on African and African-American cultural history</a:t>
          </a:r>
        </a:p>
      </dgm:t>
    </dgm:pt>
    <dgm:pt modelId="{04F075B5-BD0E-4DA2-95BE-3C670329BE85}" type="parTrans" cxnId="{2694FA43-56A2-4EA1-881A-A4BE4831EAAB}">
      <dgm:prSet/>
      <dgm:spPr/>
      <dgm:t>
        <a:bodyPr/>
        <a:lstStyle/>
        <a:p>
          <a:endParaRPr lang="en-US"/>
        </a:p>
      </dgm:t>
    </dgm:pt>
    <dgm:pt modelId="{1EFC61CE-CC1C-4619-A357-CF9909E0FDF8}" type="sibTrans" cxnId="{2694FA43-56A2-4EA1-881A-A4BE4831EAAB}">
      <dgm:prSet/>
      <dgm:spPr/>
      <dgm:t>
        <a:bodyPr/>
        <a:lstStyle/>
        <a:p>
          <a:endParaRPr lang="en-US"/>
        </a:p>
      </dgm:t>
    </dgm:pt>
    <dgm:pt modelId="{BF53361F-5875-45E6-8819-8EEB89692C9C}">
      <dgm:prSet/>
      <dgm:spPr/>
      <dgm:t>
        <a:bodyPr/>
        <a:lstStyle/>
        <a:p>
          <a:r>
            <a:rPr lang="en-US"/>
            <a:t>Art for the people (rather than art for art’s sake)</a:t>
          </a:r>
        </a:p>
      </dgm:t>
    </dgm:pt>
    <dgm:pt modelId="{3C962F94-07A2-4E61-B514-65E4F9914734}" type="parTrans" cxnId="{17AD74BC-86B8-4ACE-BEAB-DFDCBACCEF7A}">
      <dgm:prSet/>
      <dgm:spPr/>
      <dgm:t>
        <a:bodyPr/>
        <a:lstStyle/>
        <a:p>
          <a:endParaRPr lang="en-US"/>
        </a:p>
      </dgm:t>
    </dgm:pt>
    <dgm:pt modelId="{F5276AD9-A371-4FC1-80FB-87CD389B9D88}" type="sibTrans" cxnId="{17AD74BC-86B8-4ACE-BEAB-DFDCBACCEF7A}">
      <dgm:prSet/>
      <dgm:spPr/>
      <dgm:t>
        <a:bodyPr/>
        <a:lstStyle/>
        <a:p>
          <a:endParaRPr lang="en-US"/>
        </a:p>
      </dgm:t>
    </dgm:pt>
    <dgm:pt modelId="{D88C99B7-2F9A-46F3-B9FC-061ADC7DB7B7}" type="pres">
      <dgm:prSet presAssocID="{D475ED4D-4065-45DB-B0A6-673AAB9725DE}" presName="vert0" presStyleCnt="0">
        <dgm:presLayoutVars>
          <dgm:dir/>
          <dgm:animOne val="branch"/>
          <dgm:animLvl val="lvl"/>
        </dgm:presLayoutVars>
      </dgm:prSet>
      <dgm:spPr/>
    </dgm:pt>
    <dgm:pt modelId="{7985374F-0C85-4497-AAC4-73D5A9432D38}" type="pres">
      <dgm:prSet presAssocID="{371C6E88-322F-49BD-8C55-381C165BA499}" presName="thickLine" presStyleLbl="alignNode1" presStyleIdx="0" presStyleCnt="3"/>
      <dgm:spPr/>
    </dgm:pt>
    <dgm:pt modelId="{03574D83-17D7-4AA1-8915-859124969651}" type="pres">
      <dgm:prSet presAssocID="{371C6E88-322F-49BD-8C55-381C165BA499}" presName="horz1" presStyleCnt="0"/>
      <dgm:spPr/>
    </dgm:pt>
    <dgm:pt modelId="{CCE1F9A8-8CDC-4E76-A382-7CDFF9671105}" type="pres">
      <dgm:prSet presAssocID="{371C6E88-322F-49BD-8C55-381C165BA499}" presName="tx1" presStyleLbl="revTx" presStyleIdx="0" presStyleCnt="3"/>
      <dgm:spPr/>
    </dgm:pt>
    <dgm:pt modelId="{8EE3B6FD-F83C-4952-B1D4-D2D4444BCF9E}" type="pres">
      <dgm:prSet presAssocID="{371C6E88-322F-49BD-8C55-381C165BA499}" presName="vert1" presStyleCnt="0"/>
      <dgm:spPr/>
    </dgm:pt>
    <dgm:pt modelId="{84CB8035-91D7-4910-A253-9CBCD239F807}" type="pres">
      <dgm:prSet presAssocID="{8FBA0C95-4CAA-4FD0-8DD0-2CB093997288}" presName="thickLine" presStyleLbl="alignNode1" presStyleIdx="1" presStyleCnt="3"/>
      <dgm:spPr/>
    </dgm:pt>
    <dgm:pt modelId="{4428813B-2030-495A-A8E4-F2F8A2E10FD5}" type="pres">
      <dgm:prSet presAssocID="{8FBA0C95-4CAA-4FD0-8DD0-2CB093997288}" presName="horz1" presStyleCnt="0"/>
      <dgm:spPr/>
    </dgm:pt>
    <dgm:pt modelId="{96989E09-3680-48A0-B567-46E111E79E82}" type="pres">
      <dgm:prSet presAssocID="{8FBA0C95-4CAA-4FD0-8DD0-2CB093997288}" presName="tx1" presStyleLbl="revTx" presStyleIdx="1" presStyleCnt="3"/>
      <dgm:spPr/>
    </dgm:pt>
    <dgm:pt modelId="{AF435270-6A4D-4F7B-81E2-B93CC13DF19A}" type="pres">
      <dgm:prSet presAssocID="{8FBA0C95-4CAA-4FD0-8DD0-2CB093997288}" presName="vert1" presStyleCnt="0"/>
      <dgm:spPr/>
    </dgm:pt>
    <dgm:pt modelId="{0D7C15FC-FF59-425B-8ED1-9D702600607A}" type="pres">
      <dgm:prSet presAssocID="{BF53361F-5875-45E6-8819-8EEB89692C9C}" presName="thickLine" presStyleLbl="alignNode1" presStyleIdx="2" presStyleCnt="3"/>
      <dgm:spPr/>
    </dgm:pt>
    <dgm:pt modelId="{E392B2FC-136C-4ED3-AABE-CA8D4E390138}" type="pres">
      <dgm:prSet presAssocID="{BF53361F-5875-45E6-8819-8EEB89692C9C}" presName="horz1" presStyleCnt="0"/>
      <dgm:spPr/>
    </dgm:pt>
    <dgm:pt modelId="{6C26BB05-EDF3-4DA3-A53D-E56B98430C2E}" type="pres">
      <dgm:prSet presAssocID="{BF53361F-5875-45E6-8819-8EEB89692C9C}" presName="tx1" presStyleLbl="revTx" presStyleIdx="2" presStyleCnt="3"/>
      <dgm:spPr/>
    </dgm:pt>
    <dgm:pt modelId="{23360AA9-CDDA-4066-9B55-53B44F8DDA56}" type="pres">
      <dgm:prSet presAssocID="{BF53361F-5875-45E6-8819-8EEB89692C9C}" presName="vert1" presStyleCnt="0"/>
      <dgm:spPr/>
    </dgm:pt>
  </dgm:ptLst>
  <dgm:cxnLst>
    <dgm:cxn modelId="{B1319310-9739-47C8-A227-6E74F335EB42}" type="presOf" srcId="{8FBA0C95-4CAA-4FD0-8DD0-2CB093997288}" destId="{96989E09-3680-48A0-B567-46E111E79E82}" srcOrd="0" destOrd="0" presId="urn:microsoft.com/office/officeart/2008/layout/LinedList"/>
    <dgm:cxn modelId="{AA5D8062-7126-4EC3-928D-490E8875FE1F}" srcId="{D475ED4D-4065-45DB-B0A6-673AAB9725DE}" destId="{371C6E88-322F-49BD-8C55-381C165BA499}" srcOrd="0" destOrd="0" parTransId="{E73D0CC1-7A55-4094-8F98-69EE47A4F0FB}" sibTransId="{7D77E01F-DDA3-40B3-8EA9-9A92899B209E}"/>
    <dgm:cxn modelId="{2694FA43-56A2-4EA1-881A-A4BE4831EAAB}" srcId="{D475ED4D-4065-45DB-B0A6-673AAB9725DE}" destId="{8FBA0C95-4CAA-4FD0-8DD0-2CB093997288}" srcOrd="1" destOrd="0" parTransId="{04F075B5-BD0E-4DA2-95BE-3C670329BE85}" sibTransId="{1EFC61CE-CC1C-4619-A357-CF9909E0FDF8}"/>
    <dgm:cxn modelId="{6C56126C-0593-4099-8EF2-C2EFD855E409}" type="presOf" srcId="{371C6E88-322F-49BD-8C55-381C165BA499}" destId="{CCE1F9A8-8CDC-4E76-A382-7CDFF9671105}" srcOrd="0" destOrd="0" presId="urn:microsoft.com/office/officeart/2008/layout/LinedList"/>
    <dgm:cxn modelId="{70C2C87D-2AB1-470C-A0EF-2C4A66F1808C}" type="presOf" srcId="{BF53361F-5875-45E6-8819-8EEB89692C9C}" destId="{6C26BB05-EDF3-4DA3-A53D-E56B98430C2E}" srcOrd="0" destOrd="0" presId="urn:microsoft.com/office/officeart/2008/layout/LinedList"/>
    <dgm:cxn modelId="{9DAE8993-F9C4-4346-A364-584675251A0E}" type="presOf" srcId="{D475ED4D-4065-45DB-B0A6-673AAB9725DE}" destId="{D88C99B7-2F9A-46F3-B9FC-061ADC7DB7B7}" srcOrd="0" destOrd="0" presId="urn:microsoft.com/office/officeart/2008/layout/LinedList"/>
    <dgm:cxn modelId="{17AD74BC-86B8-4ACE-BEAB-DFDCBACCEF7A}" srcId="{D475ED4D-4065-45DB-B0A6-673AAB9725DE}" destId="{BF53361F-5875-45E6-8819-8EEB89692C9C}" srcOrd="2" destOrd="0" parTransId="{3C962F94-07A2-4E61-B514-65E4F9914734}" sibTransId="{F5276AD9-A371-4FC1-80FB-87CD389B9D88}"/>
    <dgm:cxn modelId="{C83B7595-8E33-4EA8-B391-467E1CF18717}" type="presParOf" srcId="{D88C99B7-2F9A-46F3-B9FC-061ADC7DB7B7}" destId="{7985374F-0C85-4497-AAC4-73D5A9432D38}" srcOrd="0" destOrd="0" presId="urn:microsoft.com/office/officeart/2008/layout/LinedList"/>
    <dgm:cxn modelId="{C02B1F81-79E2-44F4-B89E-31A9FC409BD4}" type="presParOf" srcId="{D88C99B7-2F9A-46F3-B9FC-061ADC7DB7B7}" destId="{03574D83-17D7-4AA1-8915-859124969651}" srcOrd="1" destOrd="0" presId="urn:microsoft.com/office/officeart/2008/layout/LinedList"/>
    <dgm:cxn modelId="{EEB4C305-6119-4001-9A69-658B847B7967}" type="presParOf" srcId="{03574D83-17D7-4AA1-8915-859124969651}" destId="{CCE1F9A8-8CDC-4E76-A382-7CDFF9671105}" srcOrd="0" destOrd="0" presId="urn:microsoft.com/office/officeart/2008/layout/LinedList"/>
    <dgm:cxn modelId="{85B04D80-D083-42F8-AE63-694BFB6FDC91}" type="presParOf" srcId="{03574D83-17D7-4AA1-8915-859124969651}" destId="{8EE3B6FD-F83C-4952-B1D4-D2D4444BCF9E}" srcOrd="1" destOrd="0" presId="urn:microsoft.com/office/officeart/2008/layout/LinedList"/>
    <dgm:cxn modelId="{EE9ACE0E-5470-436D-9B87-5EB8D9730081}" type="presParOf" srcId="{D88C99B7-2F9A-46F3-B9FC-061ADC7DB7B7}" destId="{84CB8035-91D7-4910-A253-9CBCD239F807}" srcOrd="2" destOrd="0" presId="urn:microsoft.com/office/officeart/2008/layout/LinedList"/>
    <dgm:cxn modelId="{C0E7500C-ECD4-4218-944D-BDCC1C440541}" type="presParOf" srcId="{D88C99B7-2F9A-46F3-B9FC-061ADC7DB7B7}" destId="{4428813B-2030-495A-A8E4-F2F8A2E10FD5}" srcOrd="3" destOrd="0" presId="urn:microsoft.com/office/officeart/2008/layout/LinedList"/>
    <dgm:cxn modelId="{ABEF05D8-0A1A-462C-BF5D-BA03BF828F72}" type="presParOf" srcId="{4428813B-2030-495A-A8E4-F2F8A2E10FD5}" destId="{96989E09-3680-48A0-B567-46E111E79E82}" srcOrd="0" destOrd="0" presId="urn:microsoft.com/office/officeart/2008/layout/LinedList"/>
    <dgm:cxn modelId="{9F68514C-859B-4827-B754-D88E1A2CD497}" type="presParOf" srcId="{4428813B-2030-495A-A8E4-F2F8A2E10FD5}" destId="{AF435270-6A4D-4F7B-81E2-B93CC13DF19A}" srcOrd="1" destOrd="0" presId="urn:microsoft.com/office/officeart/2008/layout/LinedList"/>
    <dgm:cxn modelId="{E25C8026-9375-4B7C-9B63-AFFAD1C14A4F}" type="presParOf" srcId="{D88C99B7-2F9A-46F3-B9FC-061ADC7DB7B7}" destId="{0D7C15FC-FF59-425B-8ED1-9D702600607A}" srcOrd="4" destOrd="0" presId="urn:microsoft.com/office/officeart/2008/layout/LinedList"/>
    <dgm:cxn modelId="{662B1A8F-963B-4AAD-AC22-3072F1D017F8}" type="presParOf" srcId="{D88C99B7-2F9A-46F3-B9FC-061ADC7DB7B7}" destId="{E392B2FC-136C-4ED3-AABE-CA8D4E390138}" srcOrd="5" destOrd="0" presId="urn:microsoft.com/office/officeart/2008/layout/LinedList"/>
    <dgm:cxn modelId="{87C80911-462F-442D-A226-9614C71D752A}" type="presParOf" srcId="{E392B2FC-136C-4ED3-AABE-CA8D4E390138}" destId="{6C26BB05-EDF3-4DA3-A53D-E56B98430C2E}" srcOrd="0" destOrd="0" presId="urn:microsoft.com/office/officeart/2008/layout/LinedList"/>
    <dgm:cxn modelId="{671FF291-F5B0-441D-8FA6-43A5AE643D0F}" type="presParOf" srcId="{E392B2FC-136C-4ED3-AABE-CA8D4E390138}" destId="{23360AA9-CDDA-4066-9B55-53B44F8DDA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21AF8-7C6E-4F82-977F-F28A5B5C3E52}">
      <dsp:nvSpPr>
        <dsp:cNvPr id="0" name=""/>
        <dsp:cNvSpPr/>
      </dsp:nvSpPr>
      <dsp:spPr>
        <a:xfrm rot="16200000">
          <a:off x="808697" y="2193311"/>
          <a:ext cx="569671" cy="1310089"/>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1954</a:t>
          </a:r>
        </a:p>
      </dsp:txBody>
      <dsp:txXfrm rot="5400000">
        <a:off x="466298" y="2591329"/>
        <a:ext cx="1282280" cy="514053"/>
      </dsp:txXfrm>
    </dsp:sp>
    <dsp:sp modelId="{51371A3B-2592-4EC3-AA3B-610A556D3496}">
      <dsp:nvSpPr>
        <dsp:cNvPr id="0" name=""/>
        <dsp:cNvSpPr/>
      </dsp:nvSpPr>
      <dsp:spPr>
        <a:xfrm>
          <a:off x="1792" y="0"/>
          <a:ext cx="2183482" cy="199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a:t>Brown v Board of Education ends legal school segregation (Thurgood Marshall was the lawyer for Brown)</a:t>
          </a:r>
        </a:p>
      </dsp:txBody>
      <dsp:txXfrm>
        <a:off x="1792" y="0"/>
        <a:ext cx="2183482" cy="1993849"/>
      </dsp:txXfrm>
    </dsp:sp>
    <dsp:sp modelId="{0A4AD8C7-C73A-4BEB-AB8E-4154223583E9}">
      <dsp:nvSpPr>
        <dsp:cNvPr id="0" name=""/>
        <dsp:cNvSpPr/>
      </dsp:nvSpPr>
      <dsp:spPr>
        <a:xfrm>
          <a:off x="1093533" y="2107783"/>
          <a:ext cx="0" cy="45573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71CAAA-3CE6-47B5-95B4-D09F22CCB185}">
      <dsp:nvSpPr>
        <dsp:cNvPr id="0" name=""/>
        <dsp:cNvSpPr/>
      </dsp:nvSpPr>
      <dsp:spPr>
        <a:xfrm>
          <a:off x="1036566" y="1993849"/>
          <a:ext cx="113934" cy="1139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984CE-E252-4ABA-95EA-EBA09EA8673D}">
      <dsp:nvSpPr>
        <dsp:cNvPr id="0" name=""/>
        <dsp:cNvSpPr/>
      </dsp:nvSpPr>
      <dsp:spPr>
        <a:xfrm>
          <a:off x="1748578" y="2563520"/>
          <a:ext cx="1310089" cy="56967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1955</a:t>
          </a:r>
        </a:p>
      </dsp:txBody>
      <dsp:txXfrm>
        <a:off x="1748578" y="2563520"/>
        <a:ext cx="1310089" cy="569671"/>
      </dsp:txXfrm>
    </dsp:sp>
    <dsp:sp modelId="{ABD879D8-3C4C-4D22-BD55-14FF66F62DA4}">
      <dsp:nvSpPr>
        <dsp:cNvPr id="0" name=""/>
        <dsp:cNvSpPr/>
      </dsp:nvSpPr>
      <dsp:spPr>
        <a:xfrm>
          <a:off x="1311881" y="3702862"/>
          <a:ext cx="2183482" cy="199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a:lnSpc>
              <a:spcPct val="90000"/>
            </a:lnSpc>
            <a:spcBef>
              <a:spcPct val="0"/>
            </a:spcBef>
            <a:spcAft>
              <a:spcPct val="35000"/>
            </a:spcAft>
            <a:buNone/>
          </a:pPr>
          <a:r>
            <a:rPr lang="en-US" sz="1700" kern="1200"/>
            <a:t>Emmett Till’s murder</a:t>
          </a:r>
        </a:p>
      </dsp:txBody>
      <dsp:txXfrm>
        <a:off x="1311881" y="3702862"/>
        <a:ext cx="2183482" cy="1993849"/>
      </dsp:txXfrm>
    </dsp:sp>
    <dsp:sp modelId="{0F25F51B-1AAF-4BEE-9A24-4A932DCD895F}">
      <dsp:nvSpPr>
        <dsp:cNvPr id="0" name=""/>
        <dsp:cNvSpPr/>
      </dsp:nvSpPr>
      <dsp:spPr>
        <a:xfrm>
          <a:off x="2403623" y="3133191"/>
          <a:ext cx="0" cy="455736"/>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5B7764-2ADE-4A21-9B78-1ECEBB4628C8}">
      <dsp:nvSpPr>
        <dsp:cNvPr id="0" name=""/>
        <dsp:cNvSpPr/>
      </dsp:nvSpPr>
      <dsp:spPr>
        <a:xfrm>
          <a:off x="2346656" y="3588928"/>
          <a:ext cx="113934" cy="1139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A9864-DB41-45B1-AAF1-B3655B256C60}">
      <dsp:nvSpPr>
        <dsp:cNvPr id="0" name=""/>
        <dsp:cNvSpPr/>
      </dsp:nvSpPr>
      <dsp:spPr>
        <a:xfrm>
          <a:off x="3058667" y="2563520"/>
          <a:ext cx="1310089" cy="56967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1955</a:t>
          </a:r>
        </a:p>
      </dsp:txBody>
      <dsp:txXfrm>
        <a:off x="3058667" y="2563520"/>
        <a:ext cx="1310089" cy="569671"/>
      </dsp:txXfrm>
    </dsp:sp>
    <dsp:sp modelId="{EF543616-CD08-41F0-B5E4-2573D0158B08}">
      <dsp:nvSpPr>
        <dsp:cNvPr id="0" name=""/>
        <dsp:cNvSpPr/>
      </dsp:nvSpPr>
      <dsp:spPr>
        <a:xfrm>
          <a:off x="2621971" y="0"/>
          <a:ext cx="2183482" cy="199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a:t>Montgomery, AL Bus Boycott (Rosa Parks)</a:t>
          </a:r>
        </a:p>
      </dsp:txBody>
      <dsp:txXfrm>
        <a:off x="2621971" y="0"/>
        <a:ext cx="2183482" cy="1993849"/>
      </dsp:txXfrm>
    </dsp:sp>
    <dsp:sp modelId="{A984057E-DA7B-4B1F-8BC5-54B05B56946A}">
      <dsp:nvSpPr>
        <dsp:cNvPr id="0" name=""/>
        <dsp:cNvSpPr/>
      </dsp:nvSpPr>
      <dsp:spPr>
        <a:xfrm>
          <a:off x="3713712" y="2107783"/>
          <a:ext cx="0" cy="455736"/>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AB6EFF3-157B-44BA-935D-4AB315C4E577}">
      <dsp:nvSpPr>
        <dsp:cNvPr id="0" name=""/>
        <dsp:cNvSpPr/>
      </dsp:nvSpPr>
      <dsp:spPr>
        <a:xfrm>
          <a:off x="3656745" y="1993849"/>
          <a:ext cx="113934" cy="1139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430D8-2D73-4362-A4F9-CC0D07043460}">
      <dsp:nvSpPr>
        <dsp:cNvPr id="0" name=""/>
        <dsp:cNvSpPr/>
      </dsp:nvSpPr>
      <dsp:spPr>
        <a:xfrm rot="5400000">
          <a:off x="4738966" y="2193311"/>
          <a:ext cx="569671" cy="1310089"/>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1960</a:t>
          </a:r>
        </a:p>
      </dsp:txBody>
      <dsp:txXfrm rot="-5400000">
        <a:off x="4368758" y="2591329"/>
        <a:ext cx="1282280" cy="514053"/>
      </dsp:txXfrm>
    </dsp:sp>
    <dsp:sp modelId="{F6C8B532-16F0-4CF8-ABD1-56A569297F40}">
      <dsp:nvSpPr>
        <dsp:cNvPr id="0" name=""/>
        <dsp:cNvSpPr/>
      </dsp:nvSpPr>
      <dsp:spPr>
        <a:xfrm>
          <a:off x="3932061" y="3702862"/>
          <a:ext cx="2183482" cy="199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a:lnSpc>
              <a:spcPct val="90000"/>
            </a:lnSpc>
            <a:spcBef>
              <a:spcPct val="0"/>
            </a:spcBef>
            <a:spcAft>
              <a:spcPct val="35000"/>
            </a:spcAft>
            <a:buNone/>
          </a:pPr>
          <a:r>
            <a:rPr lang="en-US" sz="1700" kern="1200"/>
            <a:t>lunch counter sit-ins (SNCC founded)</a:t>
          </a:r>
        </a:p>
      </dsp:txBody>
      <dsp:txXfrm>
        <a:off x="3932061" y="3702862"/>
        <a:ext cx="2183482" cy="1993849"/>
      </dsp:txXfrm>
    </dsp:sp>
    <dsp:sp modelId="{A82084BF-6AC0-4453-A4AE-6F91CBB16886}">
      <dsp:nvSpPr>
        <dsp:cNvPr id="0" name=""/>
        <dsp:cNvSpPr/>
      </dsp:nvSpPr>
      <dsp:spPr>
        <a:xfrm>
          <a:off x="5023802" y="3133191"/>
          <a:ext cx="0" cy="455736"/>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F07C936-7057-4B17-AC8F-CAF2D7AC1871}">
      <dsp:nvSpPr>
        <dsp:cNvPr id="0" name=""/>
        <dsp:cNvSpPr/>
      </dsp:nvSpPr>
      <dsp:spPr>
        <a:xfrm>
          <a:off x="4966835" y="3588928"/>
          <a:ext cx="113934" cy="11393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245A4-66DF-4E8E-AF88-DCA6A86AC2E3}">
      <dsp:nvSpPr>
        <dsp:cNvPr id="0" name=""/>
        <dsp:cNvSpPr/>
      </dsp:nvSpPr>
      <dsp:spPr>
        <a:xfrm>
          <a:off x="0" y="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F05D5-246B-4A56-9926-DA28F2C05F9F}">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Owen Dodson</a:t>
          </a:r>
        </a:p>
      </dsp:txBody>
      <dsp:txXfrm>
        <a:off x="0" y="0"/>
        <a:ext cx="6291714" cy="1382683"/>
      </dsp:txXfrm>
    </dsp:sp>
    <dsp:sp modelId="{DC5F551E-F16C-4289-9BD9-59ABCB63F56F}">
      <dsp:nvSpPr>
        <dsp:cNvPr id="0" name=""/>
        <dsp:cNvSpPr/>
      </dsp:nvSpPr>
      <dsp:spPr>
        <a:xfrm>
          <a:off x="0" y="1382683"/>
          <a:ext cx="6291714"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CD5ADF-39FB-4CEB-B399-368D7CC47E8C}">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Robert Hayden</a:t>
          </a:r>
        </a:p>
      </dsp:txBody>
      <dsp:txXfrm>
        <a:off x="0" y="1382683"/>
        <a:ext cx="6291714" cy="1382683"/>
      </dsp:txXfrm>
    </dsp:sp>
    <dsp:sp modelId="{EB6CA5F4-F320-4980-AD74-2061B2113D6B}">
      <dsp:nvSpPr>
        <dsp:cNvPr id="0" name=""/>
        <dsp:cNvSpPr/>
      </dsp:nvSpPr>
      <dsp:spPr>
        <a:xfrm>
          <a:off x="0" y="2765367"/>
          <a:ext cx="6291714"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9424C-C2DE-4581-858E-A899296B7D6F}">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Dudley Randall</a:t>
          </a:r>
        </a:p>
      </dsp:txBody>
      <dsp:txXfrm>
        <a:off x="0" y="2765367"/>
        <a:ext cx="6291714" cy="1382683"/>
      </dsp:txXfrm>
    </dsp:sp>
    <dsp:sp modelId="{179BD84A-4AF5-43CD-8890-66A3983372CB}">
      <dsp:nvSpPr>
        <dsp:cNvPr id="0" name=""/>
        <dsp:cNvSpPr/>
      </dsp:nvSpPr>
      <dsp:spPr>
        <a:xfrm>
          <a:off x="0" y="4148051"/>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B1B40-EED7-41D1-A5D7-5FD47DF1B133}">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Melvin Tolson</a:t>
          </a:r>
        </a:p>
      </dsp:txBody>
      <dsp:txXfrm>
        <a:off x="0" y="4148051"/>
        <a:ext cx="6291714" cy="1382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4C63B-510D-4967-98CF-5D514147940B}">
      <dsp:nvSpPr>
        <dsp:cNvPr id="0" name=""/>
        <dsp:cNvSpPr/>
      </dsp:nvSpPr>
      <dsp:spPr>
        <a:xfrm>
          <a:off x="0" y="284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A266D-98DC-4D03-BF26-9323C307B145}">
      <dsp:nvSpPr>
        <dsp:cNvPr id="0" name=""/>
        <dsp:cNvSpPr/>
      </dsp:nvSpPr>
      <dsp:spPr>
        <a:xfrm>
          <a:off x="0" y="2842"/>
          <a:ext cx="6291714" cy="96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Gwendolyn Brooks</a:t>
          </a:r>
        </a:p>
      </dsp:txBody>
      <dsp:txXfrm>
        <a:off x="0" y="2842"/>
        <a:ext cx="6291714" cy="969348"/>
      </dsp:txXfrm>
    </dsp:sp>
    <dsp:sp modelId="{1F32D9D8-7A66-4176-A451-0A57802716A3}">
      <dsp:nvSpPr>
        <dsp:cNvPr id="0" name=""/>
        <dsp:cNvSpPr/>
      </dsp:nvSpPr>
      <dsp:spPr>
        <a:xfrm>
          <a:off x="0" y="97219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29493-9CF0-4AAC-9A53-236D6EE7938B}">
      <dsp:nvSpPr>
        <dsp:cNvPr id="0" name=""/>
        <dsp:cNvSpPr/>
      </dsp:nvSpPr>
      <dsp:spPr>
        <a:xfrm>
          <a:off x="0" y="972191"/>
          <a:ext cx="6291714" cy="96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Margaret Danner</a:t>
          </a:r>
        </a:p>
      </dsp:txBody>
      <dsp:txXfrm>
        <a:off x="0" y="972191"/>
        <a:ext cx="6291714" cy="969348"/>
      </dsp:txXfrm>
    </dsp:sp>
    <dsp:sp modelId="{80F4DBCE-8820-4409-B752-F9E46F94565E}">
      <dsp:nvSpPr>
        <dsp:cNvPr id="0" name=""/>
        <dsp:cNvSpPr/>
      </dsp:nvSpPr>
      <dsp:spPr>
        <a:xfrm>
          <a:off x="0" y="194153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12A4A-DE7B-4009-ABF7-F453B8E02693}">
      <dsp:nvSpPr>
        <dsp:cNvPr id="0" name=""/>
        <dsp:cNvSpPr/>
      </dsp:nvSpPr>
      <dsp:spPr>
        <a:xfrm>
          <a:off x="0" y="1941539"/>
          <a:ext cx="6291714" cy="96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Naomi Madgett</a:t>
          </a:r>
        </a:p>
      </dsp:txBody>
      <dsp:txXfrm>
        <a:off x="0" y="1941539"/>
        <a:ext cx="6291714" cy="969348"/>
      </dsp:txXfrm>
    </dsp:sp>
    <dsp:sp modelId="{7B50220C-85F4-423B-8440-9B725C315FD4}">
      <dsp:nvSpPr>
        <dsp:cNvPr id="0" name=""/>
        <dsp:cNvSpPr/>
      </dsp:nvSpPr>
      <dsp:spPr>
        <a:xfrm>
          <a:off x="0" y="291088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15742-213D-4999-B8AE-8DF0E995FB26}">
      <dsp:nvSpPr>
        <dsp:cNvPr id="0" name=""/>
        <dsp:cNvSpPr/>
      </dsp:nvSpPr>
      <dsp:spPr>
        <a:xfrm>
          <a:off x="0" y="2910887"/>
          <a:ext cx="6291714" cy="96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Pauli Murray</a:t>
          </a:r>
        </a:p>
      </dsp:txBody>
      <dsp:txXfrm>
        <a:off x="0" y="2910887"/>
        <a:ext cx="6291714" cy="969348"/>
      </dsp:txXfrm>
    </dsp:sp>
    <dsp:sp modelId="{D1D6168F-AF00-42FF-8CAE-3CB48803CE0A}">
      <dsp:nvSpPr>
        <dsp:cNvPr id="0" name=""/>
        <dsp:cNvSpPr/>
      </dsp:nvSpPr>
      <dsp:spPr>
        <a:xfrm>
          <a:off x="0" y="388023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CA8AE-8E6C-41B5-88D7-3B5B337EFC5D}">
      <dsp:nvSpPr>
        <dsp:cNvPr id="0" name=""/>
        <dsp:cNvSpPr/>
      </dsp:nvSpPr>
      <dsp:spPr>
        <a:xfrm>
          <a:off x="0" y="3880236"/>
          <a:ext cx="6291714" cy="96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Gloria C. Oden</a:t>
          </a:r>
        </a:p>
      </dsp:txBody>
      <dsp:txXfrm>
        <a:off x="0" y="3880236"/>
        <a:ext cx="6291714" cy="969348"/>
      </dsp:txXfrm>
    </dsp:sp>
    <dsp:sp modelId="{E4149DD7-1E46-4792-895D-4DE6743967D7}">
      <dsp:nvSpPr>
        <dsp:cNvPr id="0" name=""/>
        <dsp:cNvSpPr/>
      </dsp:nvSpPr>
      <dsp:spPr>
        <a:xfrm>
          <a:off x="0" y="4849584"/>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3265C-233E-4669-892C-A753F10D9922}">
      <dsp:nvSpPr>
        <dsp:cNvPr id="0" name=""/>
        <dsp:cNvSpPr/>
      </dsp:nvSpPr>
      <dsp:spPr>
        <a:xfrm>
          <a:off x="0" y="4849584"/>
          <a:ext cx="6291714" cy="96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Margaret Walker</a:t>
          </a:r>
        </a:p>
        <a:p>
          <a:pPr marL="0" lvl="0" indent="0" algn="l" defTabSz="1022350">
            <a:lnSpc>
              <a:spcPct val="90000"/>
            </a:lnSpc>
            <a:spcBef>
              <a:spcPct val="0"/>
            </a:spcBef>
            <a:spcAft>
              <a:spcPct val="35000"/>
            </a:spcAft>
            <a:buNone/>
          </a:pPr>
          <a:r>
            <a:rPr lang="en-US" sz="2300" kern="1200" dirty="0"/>
            <a:t>Rita Dove </a:t>
          </a:r>
        </a:p>
      </dsp:txBody>
      <dsp:txXfrm>
        <a:off x="0" y="4849584"/>
        <a:ext cx="6291714" cy="969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5374F-0C85-4497-AAC4-73D5A9432D38}">
      <dsp:nvSpPr>
        <dsp:cNvPr id="0" name=""/>
        <dsp:cNvSpPr/>
      </dsp:nvSpPr>
      <dsp:spPr>
        <a:xfrm>
          <a:off x="0" y="2700"/>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1F9A8-8CDC-4E76-A382-7CDFF9671105}">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Anthology: </a:t>
          </a:r>
          <a:r>
            <a:rPr lang="en-US" sz="3700" i="1" kern="1200"/>
            <a:t>Black Fire</a:t>
          </a:r>
          <a:r>
            <a:rPr lang="en-US" sz="3700" kern="1200"/>
            <a:t> eds. Amiri Baraka and Larry Neal 1968</a:t>
          </a:r>
        </a:p>
      </dsp:txBody>
      <dsp:txXfrm>
        <a:off x="0" y="2700"/>
        <a:ext cx="6291714" cy="1841777"/>
      </dsp:txXfrm>
    </dsp:sp>
    <dsp:sp modelId="{84CB8035-91D7-4910-A253-9CBCD239F807}">
      <dsp:nvSpPr>
        <dsp:cNvPr id="0" name=""/>
        <dsp:cNvSpPr/>
      </dsp:nvSpPr>
      <dsp:spPr>
        <a:xfrm>
          <a:off x="0" y="1844478"/>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89E09-3680-48A0-B567-46E111E79E82}">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Emphasis on African and African-American cultural history</a:t>
          </a:r>
        </a:p>
      </dsp:txBody>
      <dsp:txXfrm>
        <a:off x="0" y="1844478"/>
        <a:ext cx="6291714" cy="1841777"/>
      </dsp:txXfrm>
    </dsp:sp>
    <dsp:sp modelId="{0D7C15FC-FF59-425B-8ED1-9D702600607A}">
      <dsp:nvSpPr>
        <dsp:cNvPr id="0" name=""/>
        <dsp:cNvSpPr/>
      </dsp:nvSpPr>
      <dsp:spPr>
        <a:xfrm>
          <a:off x="0" y="3686256"/>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6BB05-EDF3-4DA3-A53D-E56B98430C2E}">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Art for the people (rather than art for art’s sake)</a:t>
          </a:r>
        </a:p>
      </dsp:txBody>
      <dsp:txXfrm>
        <a:off x="0" y="3686256"/>
        <a:ext cx="6291714" cy="1841777"/>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393B-C21F-4477-BFD2-69BC739B5F64}"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FEAC8-E128-4891-B51F-A0CDFCFD1F16}" type="slidenum">
              <a:rPr lang="en-US" smtClean="0"/>
              <a:t>‹#›</a:t>
            </a:fld>
            <a:endParaRPr lang="en-US"/>
          </a:p>
        </p:txBody>
      </p:sp>
    </p:spTree>
    <p:extLst>
      <p:ext uri="{BB962C8B-B14F-4D97-AF65-F5344CB8AC3E}">
        <p14:creationId xmlns:p14="http://schemas.microsoft.com/office/powerpoint/2010/main" val="54538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oetryfoundation.org/archive/poet.html?id=477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oetryfoundation.org/poets/ovid" TargetMode="External"/><Relationship Id="rId5" Type="http://schemas.openxmlformats.org/officeDocument/2006/relationships/hyperlink" Target="http://www.poetryfoundation.org/poems-and-poets/poets/detail/virgil" TargetMode="External"/><Relationship Id="rId4" Type="http://schemas.openxmlformats.org/officeDocument/2006/relationships/hyperlink" Target="http://www.poetryfoundation.org/poems-and-poets/poets/detail/alexander-pop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41267" y="1521883"/>
            <a:ext cx="5486400" cy="3600450"/>
          </a:xfrm>
        </p:spPr>
        <p:txBody>
          <a:bodyPr/>
          <a:lstStyle/>
          <a:p>
            <a:r>
              <a:rPr lang="en-US" dirty="0"/>
              <a:t>START WITH SOUND CHECK– RAISE YOUR THUMB IF YOU CAN HEAR ME AND HUGH WITHOUT THE HEAD SET.</a:t>
            </a:r>
          </a:p>
        </p:txBody>
      </p:sp>
      <p:sp>
        <p:nvSpPr>
          <p:cNvPr id="4" name="Slide Number Placeholder 3"/>
          <p:cNvSpPr>
            <a:spLocks noGrp="1"/>
          </p:cNvSpPr>
          <p:nvPr>
            <p:ph type="sldNum" sz="quarter" idx="5"/>
          </p:nvPr>
        </p:nvSpPr>
        <p:spPr/>
        <p:txBody>
          <a:bodyPr/>
          <a:lstStyle/>
          <a:p>
            <a:fld id="{969FEAC8-E128-4891-B51F-A0CDFCFD1F16}" type="slidenum">
              <a:rPr lang="en-US" smtClean="0"/>
              <a:t>1</a:t>
            </a:fld>
            <a:endParaRPr lang="en-US"/>
          </a:p>
        </p:txBody>
      </p:sp>
    </p:spTree>
    <p:extLst>
      <p:ext uri="{BB962C8B-B14F-4D97-AF65-F5344CB8AC3E}">
        <p14:creationId xmlns:p14="http://schemas.microsoft.com/office/powerpoint/2010/main" val="36813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Wheatleys</a:t>
            </a:r>
            <a:r>
              <a:rPr lang="en-US" dirty="0"/>
              <a:t> recognized Phillis’s precocity and educated her, She studied the Bible, astronomy, geography, history, British literature (particularly </a:t>
            </a:r>
            <a:r>
              <a:rPr lang="en-US" dirty="0">
                <a:hlinkClick r:id="rId3"/>
              </a:rPr>
              <a:t>John Milton</a:t>
            </a:r>
            <a:r>
              <a:rPr lang="en-US" dirty="0"/>
              <a:t> and </a:t>
            </a:r>
            <a:r>
              <a:rPr lang="en-US" dirty="0">
                <a:hlinkClick r:id="rId4"/>
              </a:rPr>
              <a:t>Alexander Pope</a:t>
            </a:r>
            <a:r>
              <a:rPr lang="en-US" dirty="0"/>
              <a:t>), and the Greek and Latin classics of </a:t>
            </a:r>
            <a:r>
              <a:rPr lang="en-US" dirty="0">
                <a:hlinkClick r:id="rId5"/>
              </a:rPr>
              <a:t>Virgil</a:t>
            </a:r>
            <a:r>
              <a:rPr lang="en-US" dirty="0"/>
              <a:t>, </a:t>
            </a:r>
            <a:r>
              <a:rPr lang="en-US" dirty="0">
                <a:hlinkClick r:id="rId6"/>
              </a:rPr>
              <a:t>Ovid</a:t>
            </a:r>
            <a:r>
              <a:rPr lang="en-US" dirty="0"/>
              <a:t>, Terence, and Homer. In “To the University of Cambridge in New England” (probably the first poem she wrote but not published until 1773), Wheatley indicated that despite this exposure, rich and unusual for an American slave, her spirit yearned for the intellectual challenge of a more academic </a:t>
            </a:r>
            <a:r>
              <a:rPr lang="en-US" dirty="0" err="1"/>
              <a:t>atmosphere.People</a:t>
            </a:r>
            <a:r>
              <a:rPr lang="en-US" dirty="0"/>
              <a:t> in England were more willing to help her publish her poetry. In London she met leading abolitionists and  Benjamin Franklin.. She was celebrated in England. Shortly after she returned to Boston she was freed. She later married, but  the family struggled to support itself during this time of economic disruption. STOP SLIDE SHOW AND TALK ABOUT WHEATLEY’S POEM</a:t>
            </a:r>
          </a:p>
          <a:p>
            <a:r>
              <a:rPr lang="en-US" dirty="0"/>
              <a:t>Life was difficult for free blacks because of discrimination and difficulty of getting employment– this is a recurring struggle in times of economic downturn. Her emphasis on religion may seem to downplay the problem of enslavement, but in the 18</a:t>
            </a:r>
            <a:r>
              <a:rPr lang="en-US" baseline="30000" dirty="0"/>
              <a:t>th</a:t>
            </a:r>
            <a:r>
              <a:rPr lang="en-US" dirty="0"/>
              <a:t> century the church was a powerful institution, and the chief organization that would support abolition. Notice the last 2 lines of this poem– she’s calling Christians to account for their attitude toward Negroes .</a:t>
            </a:r>
          </a:p>
        </p:txBody>
      </p:sp>
      <p:sp>
        <p:nvSpPr>
          <p:cNvPr id="4" name="Slide Number Placeholder 3"/>
          <p:cNvSpPr>
            <a:spLocks noGrp="1"/>
          </p:cNvSpPr>
          <p:nvPr>
            <p:ph type="sldNum" sz="quarter" idx="5"/>
          </p:nvPr>
        </p:nvSpPr>
        <p:spPr/>
        <p:txBody>
          <a:bodyPr/>
          <a:lstStyle/>
          <a:p>
            <a:fld id="{969FEAC8-E128-4891-B51F-A0CDFCFD1F16}" type="slidenum">
              <a:rPr lang="en-US" smtClean="0"/>
              <a:t>10</a:t>
            </a:fld>
            <a:endParaRPr lang="en-US"/>
          </a:p>
        </p:txBody>
      </p:sp>
    </p:spTree>
    <p:extLst>
      <p:ext uri="{BB962C8B-B14F-4D97-AF65-F5344CB8AC3E}">
        <p14:creationId xmlns:p14="http://schemas.microsoft.com/office/powerpoint/2010/main" val="393324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Frances Watkins Harper co-founder and vice president of the National Association of Colored Women, and a member of the American Women’s Suffrage Association. Harper was also the director of the American Association of Colored Youth.</a:t>
            </a:r>
            <a:br>
              <a:rPr lang="en-US" dirty="0"/>
            </a:br>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12</a:t>
            </a:fld>
            <a:endParaRPr lang="en-US"/>
          </a:p>
        </p:txBody>
      </p:sp>
    </p:spTree>
    <p:extLst>
      <p:ext uri="{BB962C8B-B14F-4D97-AF65-F5344CB8AC3E}">
        <p14:creationId xmlns:p14="http://schemas.microsoft.com/office/powerpoint/2010/main" val="15462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Lawrence Dunbar</a:t>
            </a:r>
          </a:p>
        </p:txBody>
      </p:sp>
      <p:sp>
        <p:nvSpPr>
          <p:cNvPr id="4" name="Slide Number Placeholder 3"/>
          <p:cNvSpPr>
            <a:spLocks noGrp="1"/>
          </p:cNvSpPr>
          <p:nvPr>
            <p:ph type="sldNum" sz="quarter" idx="5"/>
          </p:nvPr>
        </p:nvSpPr>
        <p:spPr/>
        <p:txBody>
          <a:bodyPr/>
          <a:lstStyle/>
          <a:p>
            <a:fld id="{969FEAC8-E128-4891-B51F-A0CDFCFD1F16}" type="slidenum">
              <a:rPr lang="en-US" smtClean="0"/>
              <a:t>13</a:t>
            </a:fld>
            <a:endParaRPr lang="en-US"/>
          </a:p>
        </p:txBody>
      </p:sp>
    </p:spTree>
    <p:extLst>
      <p:ext uri="{BB962C8B-B14F-4D97-AF65-F5344CB8AC3E}">
        <p14:creationId xmlns:p14="http://schemas.microsoft.com/office/powerpoint/2010/main" val="202060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a:t>
            </a:r>
            <a:r>
              <a:rPr lang="en-US" dirty="0" err="1"/>
              <a:t>dunbar</a:t>
            </a:r>
            <a:r>
              <a:rPr lang="en-US" dirty="0"/>
              <a:t> nelson:  Paul Dunbar saw her picture printed with one of her poems and fell in love. They corresponded and  he proposed marriage when they met in person. The marriage lasted 4 years.</a:t>
            </a:r>
          </a:p>
        </p:txBody>
      </p:sp>
      <p:sp>
        <p:nvSpPr>
          <p:cNvPr id="4" name="Slide Number Placeholder 3"/>
          <p:cNvSpPr>
            <a:spLocks noGrp="1"/>
          </p:cNvSpPr>
          <p:nvPr>
            <p:ph type="sldNum" sz="quarter" idx="5"/>
          </p:nvPr>
        </p:nvSpPr>
        <p:spPr/>
        <p:txBody>
          <a:bodyPr/>
          <a:lstStyle/>
          <a:p>
            <a:fld id="{969FEAC8-E128-4891-B51F-A0CDFCFD1F16}" type="slidenum">
              <a:rPr lang="en-US" smtClean="0"/>
              <a:t>14</a:t>
            </a:fld>
            <a:endParaRPr lang="en-US"/>
          </a:p>
        </p:txBody>
      </p:sp>
    </p:spTree>
    <p:extLst>
      <p:ext uri="{BB962C8B-B14F-4D97-AF65-F5344CB8AC3E}">
        <p14:creationId xmlns:p14="http://schemas.microsoft.com/office/powerpoint/2010/main" val="346138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Fenton Johnson</a:t>
            </a:r>
          </a:p>
        </p:txBody>
      </p:sp>
      <p:sp>
        <p:nvSpPr>
          <p:cNvPr id="4" name="Slide Number Placeholder 3"/>
          <p:cNvSpPr>
            <a:spLocks noGrp="1"/>
          </p:cNvSpPr>
          <p:nvPr>
            <p:ph type="sldNum" sz="quarter" idx="5"/>
          </p:nvPr>
        </p:nvSpPr>
        <p:spPr/>
        <p:txBody>
          <a:bodyPr/>
          <a:lstStyle/>
          <a:p>
            <a:fld id="{969FEAC8-E128-4891-B51F-A0CDFCFD1F16}" type="slidenum">
              <a:rPr lang="en-US" smtClean="0"/>
              <a:t>15</a:t>
            </a:fld>
            <a:endParaRPr lang="en-US"/>
          </a:p>
        </p:txBody>
      </p:sp>
    </p:spTree>
    <p:extLst>
      <p:ext uri="{BB962C8B-B14F-4D97-AF65-F5344CB8AC3E}">
        <p14:creationId xmlns:p14="http://schemas.microsoft.com/office/powerpoint/2010/main" val="366654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Great Migration  1915-1945  </a:t>
            </a:r>
            <a:r>
              <a:rPr lang="en-US" dirty="0"/>
              <a:t>WWI led to a labor shortage in the US; blacks migrated north in hopes of better opportunities. QUEUE THE LAWRENCE UP BEFORE THE CLASS STARTS</a:t>
            </a:r>
          </a:p>
        </p:txBody>
      </p:sp>
      <p:sp>
        <p:nvSpPr>
          <p:cNvPr id="4" name="Slide Number Placeholder 3"/>
          <p:cNvSpPr>
            <a:spLocks noGrp="1"/>
          </p:cNvSpPr>
          <p:nvPr>
            <p:ph type="sldNum" sz="quarter" idx="5"/>
          </p:nvPr>
        </p:nvSpPr>
        <p:spPr/>
        <p:txBody>
          <a:bodyPr/>
          <a:lstStyle/>
          <a:p>
            <a:fld id="{969FEAC8-E128-4891-B51F-A0CDFCFD1F16}" type="slidenum">
              <a:rPr lang="en-US" smtClean="0"/>
              <a:t>16</a:t>
            </a:fld>
            <a:endParaRPr lang="en-US"/>
          </a:p>
        </p:txBody>
      </p:sp>
    </p:spTree>
    <p:extLst>
      <p:ext uri="{BB962C8B-B14F-4D97-AF65-F5344CB8AC3E}">
        <p14:creationId xmlns:p14="http://schemas.microsoft.com/office/powerpoint/2010/main" val="312334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Harlem Renaissance 1915-1945 </a:t>
            </a:r>
            <a:r>
              <a:rPr lang="en-US" dirty="0"/>
              <a:t>Chicago race riots in 1919. “Red summer” Soldiers returning from WWI blamed African Americans for taking the jobs. 23 Blacks and 15 whites died during a week of violence.</a:t>
            </a:r>
          </a:p>
        </p:txBody>
      </p:sp>
      <p:sp>
        <p:nvSpPr>
          <p:cNvPr id="4" name="Slide Number Placeholder 3"/>
          <p:cNvSpPr>
            <a:spLocks noGrp="1"/>
          </p:cNvSpPr>
          <p:nvPr>
            <p:ph type="sldNum" sz="quarter" idx="5"/>
          </p:nvPr>
        </p:nvSpPr>
        <p:spPr/>
        <p:txBody>
          <a:bodyPr/>
          <a:lstStyle/>
          <a:p>
            <a:fld id="{969FEAC8-E128-4891-B51F-A0CDFCFD1F16}" type="slidenum">
              <a:rPr lang="en-US" smtClean="0"/>
              <a:t>18</a:t>
            </a:fld>
            <a:endParaRPr lang="en-US"/>
          </a:p>
        </p:txBody>
      </p:sp>
    </p:spTree>
    <p:extLst>
      <p:ext uri="{BB962C8B-B14F-4D97-AF65-F5344CB8AC3E}">
        <p14:creationId xmlns:p14="http://schemas.microsoft.com/office/powerpoint/2010/main" val="292495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different Tommy Dorsey than the white band leader.</a:t>
            </a:r>
          </a:p>
        </p:txBody>
      </p:sp>
      <p:sp>
        <p:nvSpPr>
          <p:cNvPr id="4" name="Slide Number Placeholder 3"/>
          <p:cNvSpPr>
            <a:spLocks noGrp="1"/>
          </p:cNvSpPr>
          <p:nvPr>
            <p:ph type="sldNum" sz="quarter" idx="5"/>
          </p:nvPr>
        </p:nvSpPr>
        <p:spPr/>
        <p:txBody>
          <a:bodyPr/>
          <a:lstStyle/>
          <a:p>
            <a:fld id="{969FEAC8-E128-4891-B51F-A0CDFCFD1F16}" type="slidenum">
              <a:rPr lang="en-US" smtClean="0"/>
              <a:t>19</a:t>
            </a:fld>
            <a:endParaRPr lang="en-US"/>
          </a:p>
        </p:txBody>
      </p:sp>
    </p:spTree>
    <p:extLst>
      <p:ext uri="{BB962C8B-B14F-4D97-AF65-F5344CB8AC3E}">
        <p14:creationId xmlns:p14="http://schemas.microsoft.com/office/powerpoint/2010/main" val="426583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Weldon Johnson  was a major figure; compiled anthologies</a:t>
            </a:r>
          </a:p>
        </p:txBody>
      </p:sp>
      <p:sp>
        <p:nvSpPr>
          <p:cNvPr id="4" name="Slide Number Placeholder 3"/>
          <p:cNvSpPr>
            <a:spLocks noGrp="1"/>
          </p:cNvSpPr>
          <p:nvPr>
            <p:ph type="sldNum" sz="quarter" idx="5"/>
          </p:nvPr>
        </p:nvSpPr>
        <p:spPr/>
        <p:txBody>
          <a:bodyPr/>
          <a:lstStyle/>
          <a:p>
            <a:fld id="{969FEAC8-E128-4891-B51F-A0CDFCFD1F16}" type="slidenum">
              <a:rPr lang="en-US" smtClean="0"/>
              <a:t>20</a:t>
            </a:fld>
            <a:endParaRPr lang="en-US"/>
          </a:p>
        </p:txBody>
      </p:sp>
    </p:spTree>
    <p:extLst>
      <p:ext uri="{BB962C8B-B14F-4D97-AF65-F5344CB8AC3E}">
        <p14:creationId xmlns:p14="http://schemas.microsoft.com/office/powerpoint/2010/main" val="755937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Douglas Johnson</a:t>
            </a:r>
          </a:p>
        </p:txBody>
      </p:sp>
      <p:sp>
        <p:nvSpPr>
          <p:cNvPr id="4" name="Slide Number Placeholder 3"/>
          <p:cNvSpPr>
            <a:spLocks noGrp="1"/>
          </p:cNvSpPr>
          <p:nvPr>
            <p:ph type="sldNum" sz="quarter" idx="5"/>
          </p:nvPr>
        </p:nvSpPr>
        <p:spPr/>
        <p:txBody>
          <a:bodyPr/>
          <a:lstStyle/>
          <a:p>
            <a:fld id="{969FEAC8-E128-4891-B51F-A0CDFCFD1F16}" type="slidenum">
              <a:rPr lang="en-US" smtClean="0"/>
              <a:t>21</a:t>
            </a:fld>
            <a:endParaRPr lang="en-US"/>
          </a:p>
        </p:txBody>
      </p:sp>
    </p:spTree>
    <p:extLst>
      <p:ext uri="{BB962C8B-B14F-4D97-AF65-F5344CB8AC3E}">
        <p14:creationId xmlns:p14="http://schemas.microsoft.com/office/powerpoint/2010/main" val="147227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about language</a:t>
            </a:r>
          </a:p>
        </p:txBody>
      </p:sp>
      <p:sp>
        <p:nvSpPr>
          <p:cNvPr id="4" name="Slide Number Placeholder 3"/>
          <p:cNvSpPr>
            <a:spLocks noGrp="1"/>
          </p:cNvSpPr>
          <p:nvPr>
            <p:ph type="sldNum" sz="quarter" idx="5"/>
          </p:nvPr>
        </p:nvSpPr>
        <p:spPr/>
        <p:txBody>
          <a:bodyPr/>
          <a:lstStyle/>
          <a:p>
            <a:fld id="{969FEAC8-E128-4891-B51F-A0CDFCFD1F16}" type="slidenum">
              <a:rPr lang="en-US" smtClean="0"/>
              <a:t>2</a:t>
            </a:fld>
            <a:endParaRPr lang="en-US"/>
          </a:p>
        </p:txBody>
      </p:sp>
    </p:spTree>
    <p:extLst>
      <p:ext uri="{BB962C8B-B14F-4D97-AF65-F5344CB8AC3E}">
        <p14:creationId xmlns:p14="http://schemas.microsoft.com/office/powerpoint/2010/main" val="403619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spencer: women did not have as much access to publishing as men</a:t>
            </a:r>
          </a:p>
        </p:txBody>
      </p:sp>
      <p:sp>
        <p:nvSpPr>
          <p:cNvPr id="4" name="Slide Number Placeholder 3"/>
          <p:cNvSpPr>
            <a:spLocks noGrp="1"/>
          </p:cNvSpPr>
          <p:nvPr>
            <p:ph type="sldNum" sz="quarter" idx="5"/>
          </p:nvPr>
        </p:nvSpPr>
        <p:spPr/>
        <p:txBody>
          <a:bodyPr/>
          <a:lstStyle/>
          <a:p>
            <a:fld id="{969FEAC8-E128-4891-B51F-A0CDFCFD1F16}" type="slidenum">
              <a:rPr lang="en-US" smtClean="0"/>
              <a:t>22</a:t>
            </a:fld>
            <a:endParaRPr lang="en-US"/>
          </a:p>
        </p:txBody>
      </p:sp>
    </p:spTree>
    <p:extLst>
      <p:ext uri="{BB962C8B-B14F-4D97-AF65-F5344CB8AC3E}">
        <p14:creationId xmlns:p14="http://schemas.microsoft.com/office/powerpoint/2010/main" val="124579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McKay: “Bitterness is a natural part of the black man’s birthright…. OUT of bitterness he has bloomed and created the spirituals and blues  and conserved …his humor and laughter and particular rhythm of life.”    Protest poem in sonnet form. Who is addressed: black readers and white readers as well. Uses the sonnet form– of the white English Shakespearean tradition. There is an urban legend, undocumented, that Winston Churchill read the “If We Must Die” in the legislature during WWII.</a:t>
            </a:r>
          </a:p>
        </p:txBody>
      </p:sp>
      <p:sp>
        <p:nvSpPr>
          <p:cNvPr id="4" name="Slide Number Placeholder 3"/>
          <p:cNvSpPr>
            <a:spLocks noGrp="1"/>
          </p:cNvSpPr>
          <p:nvPr>
            <p:ph type="sldNum" sz="quarter" idx="5"/>
          </p:nvPr>
        </p:nvSpPr>
        <p:spPr/>
        <p:txBody>
          <a:bodyPr/>
          <a:lstStyle/>
          <a:p>
            <a:fld id="{969FEAC8-E128-4891-B51F-A0CDFCFD1F16}" type="slidenum">
              <a:rPr lang="en-US" smtClean="0"/>
              <a:t>23</a:t>
            </a:fld>
            <a:endParaRPr lang="en-US"/>
          </a:p>
        </p:txBody>
      </p:sp>
    </p:spTree>
    <p:extLst>
      <p:ext uri="{BB962C8B-B14F-4D97-AF65-F5344CB8AC3E}">
        <p14:creationId xmlns:p14="http://schemas.microsoft.com/office/powerpoint/2010/main" val="3065780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Poetry foundation: he was the first black American to earn his living solely from his writing and public lectures. Hughes, more than any other black poet or writer, recorded faithfully the nuances of black life and its frustrations., Hughes composed “Rivers” when he was traveling to visit his father &amp; the train crossed the Mississippi River. It was read at his funeral service. “The black man has drunk of their life-giving essences, and thereby borrowed their immortality.”</a:t>
            </a:r>
          </a:p>
          <a:p>
            <a:r>
              <a:rPr lang="en-US" dirty="0"/>
              <a:t>Death is one of the main themes in the poem, although it is subtle. Critic Arnold </a:t>
            </a:r>
            <a:r>
              <a:rPr lang="en-US" dirty="0" err="1"/>
              <a:t>Rampersad</a:t>
            </a:r>
            <a:r>
              <a:rPr lang="en-US" dirty="0"/>
              <a:t> writes: </a:t>
            </a:r>
          </a:p>
          <a:p>
            <a:r>
              <a:rPr lang="en-US" dirty="0"/>
              <a:t>With its allusions to deep dusky rivers, the setting sun, sleep, and the soul, [the poem] is suffused with the image of death and, simultaneously, the idea of deathlessness. As in Whitman's philosophy, only the knowledge of death can bring the primal spark of poetry and life. Here Langston Hughes became ‘the </a:t>
            </a:r>
            <a:r>
              <a:rPr lang="en-US" dirty="0" err="1"/>
              <a:t>outsetting</a:t>
            </a:r>
            <a:r>
              <a:rPr lang="en-US" dirty="0"/>
              <a:t> bard,’ in Whitman's phrase, the poet who sings of life because at last he has known death.</a:t>
            </a:r>
          </a:p>
          <a:p>
            <a:r>
              <a:rPr lang="en-US" dirty="0"/>
              <a:t>Prose: Jess B. Semple, a folk character – very popular.</a:t>
            </a:r>
          </a:p>
        </p:txBody>
      </p:sp>
      <p:sp>
        <p:nvSpPr>
          <p:cNvPr id="4" name="Slide Number Placeholder 3"/>
          <p:cNvSpPr>
            <a:spLocks noGrp="1"/>
          </p:cNvSpPr>
          <p:nvPr>
            <p:ph type="sldNum" sz="quarter" idx="5"/>
          </p:nvPr>
        </p:nvSpPr>
        <p:spPr/>
        <p:txBody>
          <a:bodyPr/>
          <a:lstStyle/>
          <a:p>
            <a:fld id="{969FEAC8-E128-4891-B51F-A0CDFCFD1F16}" type="slidenum">
              <a:rPr lang="en-US" smtClean="0"/>
              <a:t>24</a:t>
            </a:fld>
            <a:endParaRPr lang="en-US"/>
          </a:p>
        </p:txBody>
      </p:sp>
    </p:spTree>
    <p:extLst>
      <p:ext uri="{BB962C8B-B14F-4D97-AF65-F5344CB8AC3E}">
        <p14:creationId xmlns:p14="http://schemas.microsoft.com/office/powerpoint/2010/main" val="83328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attending Girls' High in Brooklyn, NY, Bennett was awarded first place in a school wide art contest, and was the first African-American to join the literary and dramatic societies. She wrote her high school play and was also featured as an actress. She also wrote both the class graduation speech and the words to the graduation song. She taught at Howard University from 1924-1927, forced to resign when she married. She worked for the Federal Writers Project and Federal Arts Project, but was suspended “on suspicion of Communist connections” in 1941. She then worked “anonymously” as a secretary for Consumers Union.</a:t>
            </a:r>
          </a:p>
        </p:txBody>
      </p:sp>
      <p:sp>
        <p:nvSpPr>
          <p:cNvPr id="4" name="Slide Number Placeholder 3"/>
          <p:cNvSpPr>
            <a:spLocks noGrp="1"/>
          </p:cNvSpPr>
          <p:nvPr>
            <p:ph type="sldNum" sz="quarter" idx="5"/>
          </p:nvPr>
        </p:nvSpPr>
        <p:spPr/>
        <p:txBody>
          <a:bodyPr/>
          <a:lstStyle/>
          <a:p>
            <a:fld id="{969FEAC8-E128-4891-B51F-A0CDFCFD1F16}" type="slidenum">
              <a:rPr lang="en-US" smtClean="0"/>
              <a:t>25</a:t>
            </a:fld>
            <a:endParaRPr lang="en-US"/>
          </a:p>
        </p:txBody>
      </p:sp>
    </p:spTree>
    <p:extLst>
      <p:ext uri="{BB962C8B-B14F-4D97-AF65-F5344CB8AC3E}">
        <p14:creationId xmlns:p14="http://schemas.microsoft.com/office/powerpoint/2010/main" val="406910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Declined offers to teach in Southern Colleges, remained in Harlem. Raised by his grandmother after his parents died. When grandma died he was adopted by Rev. Frederick A. Cullen of the Salem African Methodist Episcopal Church in Harlem. In 1928 he married Nina Yolande DuBois, the daughter of W. E. B. DuBois, AND he received a Guggenheim Fellowship to write poetry in France. Although he advocated a universal model for poetry, rather than an ethnic one, his best poems foreground African </a:t>
            </a:r>
            <a:r>
              <a:rPr lang="en-US"/>
              <a:t>American traditions.</a:t>
            </a:r>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26</a:t>
            </a:fld>
            <a:endParaRPr lang="en-US"/>
          </a:p>
        </p:txBody>
      </p:sp>
    </p:spTree>
    <p:extLst>
      <p:ext uri="{BB962C8B-B14F-4D97-AF65-F5344CB8AC3E}">
        <p14:creationId xmlns:p14="http://schemas.microsoft.com/office/powerpoint/2010/main" val="689409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Johnson was well known during the Harlem Ren. Her cousin was the writer Dorothy West. The 2 moved to NY together in the 1920s. She married William Hubbell in 1933 and had a daughter Abigail. She won 2</a:t>
            </a:r>
            <a:r>
              <a:rPr lang="en-US" baseline="30000" dirty="0"/>
              <a:t>nd</a:t>
            </a:r>
            <a:r>
              <a:rPr lang="en-US" dirty="0"/>
              <a:t> prize in several poetry contests sponsored by the important African American literary magazines, published widely in the magazines. </a:t>
            </a:r>
          </a:p>
        </p:txBody>
      </p:sp>
      <p:sp>
        <p:nvSpPr>
          <p:cNvPr id="4" name="Slide Number Placeholder 3"/>
          <p:cNvSpPr>
            <a:spLocks noGrp="1"/>
          </p:cNvSpPr>
          <p:nvPr>
            <p:ph type="sldNum" sz="quarter" idx="5"/>
          </p:nvPr>
        </p:nvSpPr>
        <p:spPr/>
        <p:txBody>
          <a:bodyPr/>
          <a:lstStyle/>
          <a:p>
            <a:fld id="{969FEAC8-E128-4891-B51F-A0CDFCFD1F16}" type="slidenum">
              <a:rPr lang="en-US" smtClean="0"/>
              <a:t>27</a:t>
            </a:fld>
            <a:endParaRPr lang="en-US"/>
          </a:p>
        </p:txBody>
      </p:sp>
    </p:spTree>
    <p:extLst>
      <p:ext uri="{BB962C8B-B14F-4D97-AF65-F5344CB8AC3E}">
        <p14:creationId xmlns:p14="http://schemas.microsoft.com/office/powerpoint/2010/main" val="2452279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Post-war period 1945-1960</a:t>
            </a:r>
            <a:endParaRPr lang="en-US" b="0" dirty="0"/>
          </a:p>
        </p:txBody>
      </p:sp>
      <p:sp>
        <p:nvSpPr>
          <p:cNvPr id="4" name="Slide Number Placeholder 3"/>
          <p:cNvSpPr>
            <a:spLocks noGrp="1"/>
          </p:cNvSpPr>
          <p:nvPr>
            <p:ph type="sldNum" sz="quarter" idx="5"/>
          </p:nvPr>
        </p:nvSpPr>
        <p:spPr/>
        <p:txBody>
          <a:bodyPr/>
          <a:lstStyle/>
          <a:p>
            <a:fld id="{969FEAC8-E128-4891-B51F-A0CDFCFD1F16}" type="slidenum">
              <a:rPr lang="en-US" smtClean="0"/>
              <a:t>28</a:t>
            </a:fld>
            <a:endParaRPr lang="en-US"/>
          </a:p>
        </p:txBody>
      </p:sp>
    </p:spTree>
    <p:extLst>
      <p:ext uri="{BB962C8B-B14F-4D97-AF65-F5344CB8AC3E}">
        <p14:creationId xmlns:p14="http://schemas.microsoft.com/office/powerpoint/2010/main" val="2416344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post-war poets</a:t>
            </a:r>
          </a:p>
        </p:txBody>
      </p:sp>
      <p:sp>
        <p:nvSpPr>
          <p:cNvPr id="4" name="Slide Number Placeholder 3"/>
          <p:cNvSpPr>
            <a:spLocks noGrp="1"/>
          </p:cNvSpPr>
          <p:nvPr>
            <p:ph type="sldNum" sz="quarter" idx="5"/>
          </p:nvPr>
        </p:nvSpPr>
        <p:spPr/>
        <p:txBody>
          <a:bodyPr/>
          <a:lstStyle/>
          <a:p>
            <a:fld id="{969FEAC8-E128-4891-B51F-A0CDFCFD1F16}" type="slidenum">
              <a:rPr lang="en-US" smtClean="0"/>
              <a:t>29</a:t>
            </a:fld>
            <a:endParaRPr lang="en-US"/>
          </a:p>
        </p:txBody>
      </p:sp>
    </p:spTree>
    <p:extLst>
      <p:ext uri="{BB962C8B-B14F-4D97-AF65-F5344CB8AC3E}">
        <p14:creationId xmlns:p14="http://schemas.microsoft.com/office/powerpoint/2010/main" val="3576352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post-=war poets</a:t>
            </a:r>
          </a:p>
        </p:txBody>
      </p:sp>
      <p:sp>
        <p:nvSpPr>
          <p:cNvPr id="4" name="Slide Number Placeholder 3"/>
          <p:cNvSpPr>
            <a:spLocks noGrp="1"/>
          </p:cNvSpPr>
          <p:nvPr>
            <p:ph type="sldNum" sz="quarter" idx="5"/>
          </p:nvPr>
        </p:nvSpPr>
        <p:spPr/>
        <p:txBody>
          <a:bodyPr/>
          <a:lstStyle/>
          <a:p>
            <a:fld id="{969FEAC8-E128-4891-B51F-A0CDFCFD1F16}" type="slidenum">
              <a:rPr lang="en-US" smtClean="0"/>
              <a:t>30</a:t>
            </a:fld>
            <a:endParaRPr lang="en-US"/>
          </a:p>
        </p:txBody>
      </p:sp>
    </p:spTree>
    <p:extLst>
      <p:ext uri="{BB962C8B-B14F-4D97-AF65-F5344CB8AC3E}">
        <p14:creationId xmlns:p14="http://schemas.microsoft.com/office/powerpoint/2010/main" val="1712273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Black Arts Movement </a:t>
            </a:r>
            <a:endParaRPr lang="en-US"/>
          </a:p>
        </p:txBody>
      </p:sp>
      <p:sp>
        <p:nvSpPr>
          <p:cNvPr id="4" name="Slide Number Placeholder 3"/>
          <p:cNvSpPr>
            <a:spLocks noGrp="1"/>
          </p:cNvSpPr>
          <p:nvPr>
            <p:ph type="sldNum" sz="quarter" idx="5"/>
          </p:nvPr>
        </p:nvSpPr>
        <p:spPr/>
        <p:txBody>
          <a:bodyPr/>
          <a:lstStyle/>
          <a:p>
            <a:fld id="{969FEAC8-E128-4891-B51F-A0CDFCFD1F16}" type="slidenum">
              <a:rPr lang="en-US" smtClean="0"/>
              <a:t>31</a:t>
            </a:fld>
            <a:endParaRPr lang="en-US"/>
          </a:p>
        </p:txBody>
      </p:sp>
    </p:spTree>
    <p:extLst>
      <p:ext uri="{BB962C8B-B14F-4D97-AF65-F5344CB8AC3E}">
        <p14:creationId xmlns:p14="http://schemas.microsoft.com/office/powerpoint/2010/main" val="30048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Anthologies– you can see the way that the names for black people have changed</a:t>
            </a:r>
          </a:p>
        </p:txBody>
      </p:sp>
      <p:sp>
        <p:nvSpPr>
          <p:cNvPr id="4" name="Slide Number Placeholder 3"/>
          <p:cNvSpPr>
            <a:spLocks noGrp="1"/>
          </p:cNvSpPr>
          <p:nvPr>
            <p:ph type="sldNum" sz="quarter" idx="5"/>
          </p:nvPr>
        </p:nvSpPr>
        <p:spPr/>
        <p:txBody>
          <a:bodyPr/>
          <a:lstStyle/>
          <a:p>
            <a:fld id="{969FEAC8-E128-4891-B51F-A0CDFCFD1F16}" type="slidenum">
              <a:rPr lang="en-US" smtClean="0"/>
              <a:t>3</a:t>
            </a:fld>
            <a:endParaRPr lang="en-US"/>
          </a:p>
        </p:txBody>
      </p:sp>
    </p:spTree>
    <p:extLst>
      <p:ext uri="{BB962C8B-B14F-4D97-AF65-F5344CB8AC3E}">
        <p14:creationId xmlns:p14="http://schemas.microsoft.com/office/powerpoint/2010/main" val="3712417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1960s  Civil Rights Activism.  Conflict between the </a:t>
            </a:r>
            <a:r>
              <a:rPr lang="en-US" b="1" dirty="0" err="1"/>
              <a:t>separationism</a:t>
            </a:r>
            <a:r>
              <a:rPr lang="en-US" b="1" dirty="0"/>
              <a:t> of Malcom X and the non-violent integration of Martin Luther King.</a:t>
            </a:r>
          </a:p>
          <a:p>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32</a:t>
            </a:fld>
            <a:endParaRPr lang="en-US"/>
          </a:p>
        </p:txBody>
      </p:sp>
    </p:spTree>
    <p:extLst>
      <p:ext uri="{BB962C8B-B14F-4D97-AF65-F5344CB8AC3E}">
        <p14:creationId xmlns:p14="http://schemas.microsoft.com/office/powerpoint/2010/main" val="3909601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arts poets</a:t>
            </a:r>
          </a:p>
        </p:txBody>
      </p:sp>
      <p:sp>
        <p:nvSpPr>
          <p:cNvPr id="4" name="Slide Number Placeholder 3"/>
          <p:cNvSpPr>
            <a:spLocks noGrp="1"/>
          </p:cNvSpPr>
          <p:nvPr>
            <p:ph type="sldNum" sz="quarter" idx="5"/>
          </p:nvPr>
        </p:nvSpPr>
        <p:spPr/>
        <p:txBody>
          <a:bodyPr/>
          <a:lstStyle/>
          <a:p>
            <a:fld id="{969FEAC8-E128-4891-B51F-A0CDFCFD1F16}" type="slidenum">
              <a:rPr lang="en-US" smtClean="0"/>
              <a:t>33</a:t>
            </a:fld>
            <a:endParaRPr lang="en-US"/>
          </a:p>
        </p:txBody>
      </p:sp>
    </p:spTree>
    <p:extLst>
      <p:ext uri="{BB962C8B-B14F-4D97-AF65-F5344CB8AC3E}">
        <p14:creationId xmlns:p14="http://schemas.microsoft.com/office/powerpoint/2010/main" val="1895313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Rap derives from the West African griot tradition. Griots retell oral history or genealogy, usually to drums.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influences on rap are negro spirituals, work songs, jazz, and the blues.</a:t>
            </a:r>
          </a:p>
          <a:p>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34</a:t>
            </a:fld>
            <a:endParaRPr lang="en-US"/>
          </a:p>
        </p:txBody>
      </p:sp>
    </p:spTree>
    <p:extLst>
      <p:ext uri="{BB962C8B-B14F-4D97-AF65-F5344CB8AC3E}">
        <p14:creationId xmlns:p14="http://schemas.microsoft.com/office/powerpoint/2010/main" val="1797854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Tupac Shakur</a:t>
            </a:r>
          </a:p>
        </p:txBody>
      </p:sp>
      <p:sp>
        <p:nvSpPr>
          <p:cNvPr id="4" name="Slide Number Placeholder 3"/>
          <p:cNvSpPr>
            <a:spLocks noGrp="1"/>
          </p:cNvSpPr>
          <p:nvPr>
            <p:ph type="sldNum" sz="quarter" idx="5"/>
          </p:nvPr>
        </p:nvSpPr>
        <p:spPr/>
        <p:txBody>
          <a:bodyPr/>
          <a:lstStyle/>
          <a:p>
            <a:fld id="{969FEAC8-E128-4891-B51F-A0CDFCFD1F16}" type="slidenum">
              <a:rPr lang="en-US" smtClean="0"/>
              <a:t>35</a:t>
            </a:fld>
            <a:endParaRPr lang="en-US"/>
          </a:p>
        </p:txBody>
      </p:sp>
    </p:spTree>
    <p:extLst>
      <p:ext uri="{BB962C8B-B14F-4D97-AF65-F5344CB8AC3E}">
        <p14:creationId xmlns:p14="http://schemas.microsoft.com/office/powerpoint/2010/main" val="3937021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Lucille Clifton wrote in simple language</a:t>
            </a:r>
          </a:p>
        </p:txBody>
      </p:sp>
      <p:sp>
        <p:nvSpPr>
          <p:cNvPr id="4" name="Slide Number Placeholder 3"/>
          <p:cNvSpPr>
            <a:spLocks noGrp="1"/>
          </p:cNvSpPr>
          <p:nvPr>
            <p:ph type="sldNum" sz="quarter" idx="5"/>
          </p:nvPr>
        </p:nvSpPr>
        <p:spPr/>
        <p:txBody>
          <a:bodyPr/>
          <a:lstStyle/>
          <a:p>
            <a:fld id="{969FEAC8-E128-4891-B51F-A0CDFCFD1F16}" type="slidenum">
              <a:rPr lang="en-US" smtClean="0"/>
              <a:t>36</a:t>
            </a:fld>
            <a:endParaRPr lang="en-US"/>
          </a:p>
        </p:txBody>
      </p:sp>
    </p:spTree>
    <p:extLst>
      <p:ext uri="{BB962C8B-B14F-4D97-AF65-F5344CB8AC3E}">
        <p14:creationId xmlns:p14="http://schemas.microsoft.com/office/powerpoint/2010/main" val="3116594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 Trethewey </a:t>
            </a:r>
            <a:r>
              <a:rPr lang="en-US" dirty="0"/>
              <a:t>is mixed race: Her father was white, a Canadian college professor, her mother a social worker.</a:t>
            </a:r>
          </a:p>
        </p:txBody>
      </p:sp>
      <p:sp>
        <p:nvSpPr>
          <p:cNvPr id="4" name="Slide Number Placeholder 3"/>
          <p:cNvSpPr>
            <a:spLocks noGrp="1"/>
          </p:cNvSpPr>
          <p:nvPr>
            <p:ph type="sldNum" sz="quarter" idx="5"/>
          </p:nvPr>
        </p:nvSpPr>
        <p:spPr/>
        <p:txBody>
          <a:bodyPr/>
          <a:lstStyle/>
          <a:p>
            <a:fld id="{969FEAC8-E128-4891-B51F-A0CDFCFD1F16}" type="slidenum">
              <a:rPr lang="en-US" smtClean="0"/>
              <a:t>37</a:t>
            </a:fld>
            <a:endParaRPr lang="en-US"/>
          </a:p>
        </p:txBody>
      </p:sp>
    </p:spTree>
    <p:extLst>
      <p:ext uri="{BB962C8B-B14F-4D97-AF65-F5344CB8AC3E}">
        <p14:creationId xmlns:p14="http://schemas.microsoft.com/office/powerpoint/2010/main" val="3315328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Evie Shockley “anti-immigration</a:t>
            </a:r>
            <a:r>
              <a:rPr lang="en-US"/>
              <a:t>” Born and raised in Nashville, Tennessee, poet Evie Shockley earned a BA at Northwestern University, a JD at the University of Michigan, and a PhD in English literature at Duke University. </a:t>
            </a:r>
            <a:r>
              <a:rPr lang="en-US" dirty="0"/>
              <a:t>This poem surprises with its evocation of a new North America returned to its earliest inhabitants. Evie Shockley </a:t>
            </a:r>
          </a:p>
        </p:txBody>
      </p:sp>
      <p:sp>
        <p:nvSpPr>
          <p:cNvPr id="4" name="Slide Number Placeholder 3"/>
          <p:cNvSpPr>
            <a:spLocks noGrp="1"/>
          </p:cNvSpPr>
          <p:nvPr>
            <p:ph type="sldNum" sz="quarter" idx="5"/>
          </p:nvPr>
        </p:nvSpPr>
        <p:spPr/>
        <p:txBody>
          <a:bodyPr/>
          <a:lstStyle/>
          <a:p>
            <a:fld id="{969FEAC8-E128-4891-B51F-A0CDFCFD1F16}" type="slidenum">
              <a:rPr lang="en-US" smtClean="0"/>
              <a:t>38</a:t>
            </a:fld>
            <a:endParaRPr lang="en-US"/>
          </a:p>
        </p:txBody>
      </p:sp>
    </p:spTree>
    <p:extLst>
      <p:ext uri="{BB962C8B-B14F-4D97-AF65-F5344CB8AC3E}">
        <p14:creationId xmlns:p14="http://schemas.microsoft.com/office/powerpoint/2010/main" val="2998275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Danez</a:t>
            </a:r>
            <a:r>
              <a:rPr lang="en-US" dirty="0"/>
              <a:t> Smith was born St. Paul, Minnesota. They are the author of </a:t>
            </a:r>
            <a:r>
              <a:rPr lang="en-US" i="1" dirty="0"/>
              <a:t>Don't Call Us Dead</a:t>
            </a:r>
            <a:r>
              <a:rPr lang="en-US" dirty="0"/>
              <a:t> (2017), a finalist for the National Book Award; </a:t>
            </a:r>
            <a:r>
              <a:rPr lang="en-US" i="1" dirty="0"/>
              <a:t>[insert] Boy</a:t>
            </a:r>
            <a:r>
              <a:rPr lang="en-US" dirty="0"/>
              <a:t> (2014), winner of the Lambda Literary Award and the Kate Tufts Discovery Award; </a:t>
            </a:r>
          </a:p>
        </p:txBody>
      </p:sp>
      <p:sp>
        <p:nvSpPr>
          <p:cNvPr id="4" name="Slide Number Placeholder 3"/>
          <p:cNvSpPr>
            <a:spLocks noGrp="1"/>
          </p:cNvSpPr>
          <p:nvPr>
            <p:ph type="sldNum" sz="quarter" idx="5"/>
          </p:nvPr>
        </p:nvSpPr>
        <p:spPr/>
        <p:txBody>
          <a:bodyPr/>
          <a:lstStyle/>
          <a:p>
            <a:fld id="{969FEAC8-E128-4891-B51F-A0CDFCFD1F16}" type="slidenum">
              <a:rPr lang="en-US" smtClean="0"/>
              <a:t>39</a:t>
            </a:fld>
            <a:endParaRPr lang="en-US"/>
          </a:p>
        </p:txBody>
      </p:sp>
    </p:spTree>
    <p:extLst>
      <p:ext uri="{BB962C8B-B14F-4D97-AF65-F5344CB8AC3E}">
        <p14:creationId xmlns:p14="http://schemas.microsoft.com/office/powerpoint/2010/main" val="3863722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Book Award for Poetry for </a:t>
            </a:r>
            <a:r>
              <a:rPr lang="en-US" i="1" dirty="0"/>
              <a:t>Indecency</a:t>
            </a:r>
            <a:r>
              <a:rPr lang="en-US" dirty="0"/>
              <a:t> (Coffee House Press, 2018)</a:t>
            </a:r>
          </a:p>
          <a:p>
            <a:r>
              <a:rPr lang="en-US" dirty="0"/>
              <a:t>Lambda Literary Award for Gay Poetry for </a:t>
            </a:r>
            <a:r>
              <a:rPr lang="en-US" i="1" dirty="0"/>
              <a:t>Indecency</a:t>
            </a:r>
            <a:r>
              <a:rPr lang="en-US" dirty="0"/>
              <a:t> (Coffee House Press, 2018)</a:t>
            </a:r>
          </a:p>
          <a:p>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40</a:t>
            </a:fld>
            <a:endParaRPr lang="en-US"/>
          </a:p>
        </p:txBody>
      </p:sp>
    </p:spTree>
    <p:extLst>
      <p:ext uri="{BB962C8B-B14F-4D97-AF65-F5344CB8AC3E}">
        <p14:creationId xmlns:p14="http://schemas.microsoft.com/office/powerpoint/2010/main" val="1161191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Portrait with stiff upper lip    This poem takes stereotypes associated with Black men and spread them on the page, compelling us to read in different directions, up, down, diagonally, sideways.</a:t>
            </a:r>
          </a:p>
        </p:txBody>
      </p:sp>
      <p:sp>
        <p:nvSpPr>
          <p:cNvPr id="4" name="Slide Number Placeholder 3"/>
          <p:cNvSpPr>
            <a:spLocks noGrp="1"/>
          </p:cNvSpPr>
          <p:nvPr>
            <p:ph type="sldNum" sz="quarter" idx="5"/>
          </p:nvPr>
        </p:nvSpPr>
        <p:spPr/>
        <p:txBody>
          <a:bodyPr/>
          <a:lstStyle/>
          <a:p>
            <a:fld id="{969FEAC8-E128-4891-B51F-A0CDFCFD1F16}" type="slidenum">
              <a:rPr lang="en-US" smtClean="0"/>
              <a:t>41</a:t>
            </a:fld>
            <a:endParaRPr lang="en-US"/>
          </a:p>
        </p:txBody>
      </p:sp>
    </p:spTree>
    <p:extLst>
      <p:ext uri="{BB962C8B-B14F-4D97-AF65-F5344CB8AC3E}">
        <p14:creationId xmlns:p14="http://schemas.microsoft.com/office/powerpoint/2010/main" val="343649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 all poetry meets each of those categories and fits neatly into that framework. Many of these features occur in African American poetry as well, BUT there is often a different emphasis. Before we review some of the history of African American poetry let’s talk for a bit ABOUT POLITICAL POETRY.</a:t>
            </a:r>
          </a:p>
        </p:txBody>
      </p:sp>
      <p:sp>
        <p:nvSpPr>
          <p:cNvPr id="4" name="Slide Number Placeholder 3"/>
          <p:cNvSpPr>
            <a:spLocks noGrp="1"/>
          </p:cNvSpPr>
          <p:nvPr>
            <p:ph type="sldNum" sz="quarter" idx="5"/>
          </p:nvPr>
        </p:nvSpPr>
        <p:spPr/>
        <p:txBody>
          <a:bodyPr/>
          <a:lstStyle/>
          <a:p>
            <a:fld id="{969FEAC8-E128-4891-B51F-A0CDFCFD1F16}" type="slidenum">
              <a:rPr lang="en-US" smtClean="0"/>
              <a:t>4</a:t>
            </a:fld>
            <a:endParaRPr lang="en-US"/>
          </a:p>
        </p:txBody>
      </p:sp>
    </p:spTree>
    <p:extLst>
      <p:ext uri="{BB962C8B-B14F-4D97-AF65-F5344CB8AC3E}">
        <p14:creationId xmlns:p14="http://schemas.microsoft.com/office/powerpoint/2010/main" val="365601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least two prominent strands of political thinking among African Americans. One of these strands– maintained most notably by Booker T. Washington advocates  practical job training, being good citizens, finding jobs, behaving well. The other strand is one favored by W.E.B. DuBois, Martin Luther King, Jr., and now by Black Lives Matter:  demand your rights. DUDLEY RANDALL ENCAPSULATED THE CONTRASTING PHILOSOSPHIES OF WASHINGTON AND DUBOIS IN A POEM.</a:t>
            </a:r>
          </a:p>
        </p:txBody>
      </p:sp>
      <p:sp>
        <p:nvSpPr>
          <p:cNvPr id="4" name="Slide Number Placeholder 3"/>
          <p:cNvSpPr>
            <a:spLocks noGrp="1"/>
          </p:cNvSpPr>
          <p:nvPr>
            <p:ph type="sldNum" sz="quarter" idx="5"/>
          </p:nvPr>
        </p:nvSpPr>
        <p:spPr/>
        <p:txBody>
          <a:bodyPr/>
          <a:lstStyle/>
          <a:p>
            <a:fld id="{969FEAC8-E128-4891-B51F-A0CDFCFD1F16}" type="slidenum">
              <a:rPr lang="en-US" smtClean="0"/>
              <a:t>5</a:t>
            </a:fld>
            <a:endParaRPr lang="en-US"/>
          </a:p>
        </p:txBody>
      </p:sp>
    </p:spTree>
    <p:extLst>
      <p:ext uri="{BB962C8B-B14F-4D97-AF65-F5344CB8AC3E}">
        <p14:creationId xmlns:p14="http://schemas.microsoft.com/office/powerpoint/2010/main" val="184785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Booker T Washington (1856-1915- and WEB DuBois (1868-1963) -were important leaders. But the story of African American poetry BEGINS IN EARLIER TIMES.</a:t>
            </a:r>
          </a:p>
        </p:txBody>
      </p:sp>
      <p:sp>
        <p:nvSpPr>
          <p:cNvPr id="4" name="Slide Number Placeholder 3"/>
          <p:cNvSpPr>
            <a:spLocks noGrp="1"/>
          </p:cNvSpPr>
          <p:nvPr>
            <p:ph type="sldNum" sz="quarter" idx="5"/>
          </p:nvPr>
        </p:nvSpPr>
        <p:spPr/>
        <p:txBody>
          <a:bodyPr/>
          <a:lstStyle/>
          <a:p>
            <a:fld id="{969FEAC8-E128-4891-B51F-A0CDFCFD1F16}" type="slidenum">
              <a:rPr lang="en-US" smtClean="0"/>
              <a:t>6</a:t>
            </a:fld>
            <a:endParaRPr lang="en-US"/>
          </a:p>
        </p:txBody>
      </p:sp>
    </p:spTree>
    <p:extLst>
      <p:ext uri="{BB962C8B-B14F-4D97-AF65-F5344CB8AC3E}">
        <p14:creationId xmlns:p14="http://schemas.microsoft.com/office/powerpoint/2010/main" val="194506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Early African-American poetic tradition </a:t>
            </a:r>
            <a:r>
              <a:rPr lang="en-US" dirty="0"/>
              <a:t>The first  20 Africans were brought to the colony of Virginia in 1619. There they became indentured servants. The indenture mutated into the unique chattel slavery system of the colonies. Enslaved people were not legally allowed to read and write; the field work in the Southern colonies was difficult; and whatever literary expression was chiefly oral== included songs, chants, gospel songs and oratory, lullabies, riddles, folk tales.</a:t>
            </a:r>
          </a:p>
          <a:p>
            <a:r>
              <a:rPr lang="en-US" dirty="0"/>
              <a:t>The use of European and biblical models made it possible for African American oral and written productions to reach both white and black audiences..</a:t>
            </a:r>
          </a:p>
        </p:txBody>
      </p:sp>
      <p:sp>
        <p:nvSpPr>
          <p:cNvPr id="4" name="Slide Number Placeholder 3"/>
          <p:cNvSpPr>
            <a:spLocks noGrp="1"/>
          </p:cNvSpPr>
          <p:nvPr>
            <p:ph type="sldNum" sz="quarter" idx="5"/>
          </p:nvPr>
        </p:nvSpPr>
        <p:spPr/>
        <p:txBody>
          <a:bodyPr/>
          <a:lstStyle/>
          <a:p>
            <a:fld id="{969FEAC8-E128-4891-B51F-A0CDFCFD1F16}" type="slidenum">
              <a:rPr lang="en-US" smtClean="0"/>
              <a:t>7</a:t>
            </a:fld>
            <a:endParaRPr lang="en-US"/>
          </a:p>
        </p:txBody>
      </p:sp>
    </p:spTree>
    <p:extLst>
      <p:ext uri="{BB962C8B-B14F-4D97-AF65-F5344CB8AC3E}">
        <p14:creationId xmlns:p14="http://schemas.microsoft.com/office/powerpoint/2010/main" val="119339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Few Black women were brought to the Northern colonies: </a:t>
            </a:r>
            <a:r>
              <a:rPr lang="en-US" dirty="0" err="1"/>
              <a:t>Hammon</a:t>
            </a:r>
            <a:r>
              <a:rPr lang="en-US" dirty="0"/>
              <a:t> did not marry. Because the economy of the Northern colonies was oriented toward business, enslaved people in these colonies were often literate in order to work in the businesses. </a:t>
            </a:r>
            <a:r>
              <a:rPr lang="en-US" dirty="0" err="1"/>
              <a:t>Hammon</a:t>
            </a:r>
            <a:r>
              <a:rPr lang="en-US" dirty="0"/>
              <a:t> was a clerk.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looked for an image of Jupiter </a:t>
            </a:r>
            <a:r>
              <a:rPr lang="en-US" dirty="0" err="1"/>
              <a:t>Hammon</a:t>
            </a:r>
            <a:r>
              <a:rPr lang="en-US" dirty="0"/>
              <a:t>, I found the image also ascribed to Paul Laurence </a:t>
            </a:r>
            <a:r>
              <a:rPr lang="en-US" dirty="0" err="1"/>
              <a:t>dunbar</a:t>
            </a:r>
            <a:r>
              <a:rPr lang="en-US" dirty="0"/>
              <a:t>. He was born in Long Island, NY and was enslaved in the Lloyd family, a shipping and slave-trading concern that evolved into Lloyds of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8</a:t>
            </a:fld>
            <a:endParaRPr lang="en-US"/>
          </a:p>
        </p:txBody>
      </p:sp>
    </p:spTree>
    <p:extLst>
      <p:ext uri="{BB962C8B-B14F-4D97-AF65-F5344CB8AC3E}">
        <p14:creationId xmlns:p14="http://schemas.microsoft.com/office/powerpoint/2010/main" val="249249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Lemuel Haynes</a:t>
            </a:r>
          </a:p>
        </p:txBody>
      </p:sp>
      <p:sp>
        <p:nvSpPr>
          <p:cNvPr id="4" name="Slide Number Placeholder 3"/>
          <p:cNvSpPr>
            <a:spLocks noGrp="1"/>
          </p:cNvSpPr>
          <p:nvPr>
            <p:ph type="sldNum" sz="quarter" idx="5"/>
          </p:nvPr>
        </p:nvSpPr>
        <p:spPr/>
        <p:txBody>
          <a:bodyPr/>
          <a:lstStyle/>
          <a:p>
            <a:fld id="{969FEAC8-E128-4891-B51F-A0CDFCFD1F16}" type="slidenum">
              <a:rPr lang="en-US" smtClean="0"/>
              <a:t>9</a:t>
            </a:fld>
            <a:endParaRPr lang="en-US"/>
          </a:p>
        </p:txBody>
      </p:sp>
    </p:spTree>
    <p:extLst>
      <p:ext uri="{BB962C8B-B14F-4D97-AF65-F5344CB8AC3E}">
        <p14:creationId xmlns:p14="http://schemas.microsoft.com/office/powerpoint/2010/main" val="266200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2AD8-B94C-4D34-9E52-44796BDF7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64ABE1-8ED8-49E3-B194-FFECDFAD4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ABBA3-0EC6-432D-AF0A-E0F8210EFBDB}"/>
              </a:ext>
            </a:extLst>
          </p:cNvPr>
          <p:cNvSpPr>
            <a:spLocks noGrp="1"/>
          </p:cNvSpPr>
          <p:nvPr>
            <p:ph type="dt" sz="half" idx="10"/>
          </p:nvPr>
        </p:nvSpPr>
        <p:spPr/>
        <p:txBody>
          <a:bodyPr/>
          <a:lstStyle/>
          <a:p>
            <a:fld id="{2FA14B9B-4871-4E13-83A3-2286D02E20FC}" type="datetime1">
              <a:rPr lang="en-US" smtClean="0"/>
              <a:t>1/13/2022</a:t>
            </a:fld>
            <a:endParaRPr lang="en-US"/>
          </a:p>
        </p:txBody>
      </p:sp>
      <p:sp>
        <p:nvSpPr>
          <p:cNvPr id="5" name="Footer Placeholder 4">
            <a:extLst>
              <a:ext uri="{FF2B5EF4-FFF2-40B4-BE49-F238E27FC236}">
                <a16:creationId xmlns:a16="http://schemas.microsoft.com/office/drawing/2014/main" id="{03A5AAD3-BC95-4A6A-9497-92B0882B1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C986B-DE08-4B1A-84B9-65A4BE204268}"/>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78237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3D7B-DEDD-49FF-A2F5-81062735B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9E230A-9FE7-4E9E-864B-F4B3F774F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9BAF8-EA32-46AB-B9D2-872624DFEB15}"/>
              </a:ext>
            </a:extLst>
          </p:cNvPr>
          <p:cNvSpPr>
            <a:spLocks noGrp="1"/>
          </p:cNvSpPr>
          <p:nvPr>
            <p:ph type="dt" sz="half" idx="10"/>
          </p:nvPr>
        </p:nvSpPr>
        <p:spPr/>
        <p:txBody>
          <a:bodyPr/>
          <a:lstStyle/>
          <a:p>
            <a:fld id="{4AA69A0A-DEF4-4327-8C3B-E57DD4697645}" type="datetime1">
              <a:rPr lang="en-US" smtClean="0"/>
              <a:t>1/13/2022</a:t>
            </a:fld>
            <a:endParaRPr lang="en-US"/>
          </a:p>
        </p:txBody>
      </p:sp>
      <p:sp>
        <p:nvSpPr>
          <p:cNvPr id="5" name="Footer Placeholder 4">
            <a:extLst>
              <a:ext uri="{FF2B5EF4-FFF2-40B4-BE49-F238E27FC236}">
                <a16:creationId xmlns:a16="http://schemas.microsoft.com/office/drawing/2014/main" id="{F4FD0007-1CB8-4A6D-A1EA-D9CCD0EC3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9081A-90F0-4E5D-8C30-CAF2224271F0}"/>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70370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0D846-DF62-45C3-90A4-B94A97E886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BECDE-6B7F-494D-921D-80B916A60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FD79C-0A0B-4B17-9A5E-1C1175F8537E}"/>
              </a:ext>
            </a:extLst>
          </p:cNvPr>
          <p:cNvSpPr>
            <a:spLocks noGrp="1"/>
          </p:cNvSpPr>
          <p:nvPr>
            <p:ph type="dt" sz="half" idx="10"/>
          </p:nvPr>
        </p:nvSpPr>
        <p:spPr/>
        <p:txBody>
          <a:bodyPr/>
          <a:lstStyle/>
          <a:p>
            <a:fld id="{84EDE078-9BF6-4B78-8722-855147F4350B}" type="datetime1">
              <a:rPr lang="en-US" smtClean="0"/>
              <a:t>1/13/2022</a:t>
            </a:fld>
            <a:endParaRPr lang="en-US"/>
          </a:p>
        </p:txBody>
      </p:sp>
      <p:sp>
        <p:nvSpPr>
          <p:cNvPr id="5" name="Footer Placeholder 4">
            <a:extLst>
              <a:ext uri="{FF2B5EF4-FFF2-40B4-BE49-F238E27FC236}">
                <a16:creationId xmlns:a16="http://schemas.microsoft.com/office/drawing/2014/main" id="{65D1DB4E-56D6-4E34-BA9B-F87FC5E23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23146-7480-4B65-8B18-7ED90443CF05}"/>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14332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DADC-D0D9-467C-AE96-4827E9F09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2C653-C85C-4F5A-AFE7-C50F60A43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4E797-578E-47EA-A6A6-7E3E8934A520}"/>
              </a:ext>
            </a:extLst>
          </p:cNvPr>
          <p:cNvSpPr>
            <a:spLocks noGrp="1"/>
          </p:cNvSpPr>
          <p:nvPr>
            <p:ph type="dt" sz="half" idx="10"/>
          </p:nvPr>
        </p:nvSpPr>
        <p:spPr/>
        <p:txBody>
          <a:bodyPr/>
          <a:lstStyle/>
          <a:p>
            <a:fld id="{279A4404-63C6-4913-BDBC-9872CDFCDD64}" type="datetime1">
              <a:rPr lang="en-US" smtClean="0"/>
              <a:t>1/13/2022</a:t>
            </a:fld>
            <a:endParaRPr lang="en-US"/>
          </a:p>
        </p:txBody>
      </p:sp>
      <p:sp>
        <p:nvSpPr>
          <p:cNvPr id="5" name="Footer Placeholder 4">
            <a:extLst>
              <a:ext uri="{FF2B5EF4-FFF2-40B4-BE49-F238E27FC236}">
                <a16:creationId xmlns:a16="http://schemas.microsoft.com/office/drawing/2014/main" id="{4F74ACC1-EA5B-492E-8E4A-79D7A89BF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60FA-930D-4E13-9FFE-30B8871B1306}"/>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421295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C47F-B34E-4325-BC80-3B8FB2B75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0A36F0-A4CE-45B6-B7E9-33BFF75996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FAFF66-3674-4D83-B9FB-38294C1CA9EF}"/>
              </a:ext>
            </a:extLst>
          </p:cNvPr>
          <p:cNvSpPr>
            <a:spLocks noGrp="1"/>
          </p:cNvSpPr>
          <p:nvPr>
            <p:ph type="dt" sz="half" idx="10"/>
          </p:nvPr>
        </p:nvSpPr>
        <p:spPr/>
        <p:txBody>
          <a:bodyPr/>
          <a:lstStyle/>
          <a:p>
            <a:fld id="{749D272A-22B2-4BD2-B5FD-65BBEC24BB00}" type="datetime1">
              <a:rPr lang="en-US" smtClean="0"/>
              <a:t>1/13/2022</a:t>
            </a:fld>
            <a:endParaRPr lang="en-US"/>
          </a:p>
        </p:txBody>
      </p:sp>
      <p:sp>
        <p:nvSpPr>
          <p:cNvPr id="5" name="Footer Placeholder 4">
            <a:extLst>
              <a:ext uri="{FF2B5EF4-FFF2-40B4-BE49-F238E27FC236}">
                <a16:creationId xmlns:a16="http://schemas.microsoft.com/office/drawing/2014/main" id="{00E158FD-7C1C-4F29-BD7F-C3D2B91F8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07ACD-84DE-412A-BBE2-6B2F7462B8D2}"/>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258886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F1FD8-6FFE-4106-9DF6-1339BFFE5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3EE70B-D727-4126-AE9F-D1E85BE6DE43}"/>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9CE62AFC-7C69-4830-A8E4-BF1112B81F47}"/>
              </a:ext>
            </a:extLst>
          </p:cNvPr>
          <p:cNvSpPr>
            <a:spLocks noGrp="1"/>
          </p:cNvSpPr>
          <p:nvPr>
            <p:ph type="dt" sz="half" idx="10"/>
          </p:nvPr>
        </p:nvSpPr>
        <p:spPr/>
        <p:txBody>
          <a:bodyPr/>
          <a:lstStyle/>
          <a:p>
            <a:fld id="{66139DFA-238A-4CE1-9B62-F11E17EE7B19}" type="datetime1">
              <a:rPr lang="en-US" smtClean="0"/>
              <a:t>1/13/2022</a:t>
            </a:fld>
            <a:endParaRPr lang="en-US"/>
          </a:p>
        </p:txBody>
      </p:sp>
      <p:sp>
        <p:nvSpPr>
          <p:cNvPr id="9" name="Footer Placeholder 8">
            <a:extLst>
              <a:ext uri="{FF2B5EF4-FFF2-40B4-BE49-F238E27FC236}">
                <a16:creationId xmlns:a16="http://schemas.microsoft.com/office/drawing/2014/main" id="{5448D12C-428D-4FDE-B3C2-E30CA0F9C47E}"/>
              </a:ext>
            </a:extLst>
          </p:cNvPr>
          <p:cNvSpPr>
            <a:spLocks noGrp="1"/>
          </p:cNvSpPr>
          <p:nvPr>
            <p:ph type="ftr" sz="quarter" idx="11"/>
          </p:nvPr>
        </p:nvSpPr>
        <p:spPr/>
        <p:txBody>
          <a:bodyPr/>
          <a:lstStyle>
            <a:lvl1pPr>
              <a:defRPr sz="2000"/>
            </a:lvl1pPr>
          </a:lstStyle>
          <a:p>
            <a:endParaRPr lang="en-US" dirty="0"/>
          </a:p>
        </p:txBody>
      </p:sp>
      <p:sp>
        <p:nvSpPr>
          <p:cNvPr id="10" name="Slide Number Placeholder 9">
            <a:extLst>
              <a:ext uri="{FF2B5EF4-FFF2-40B4-BE49-F238E27FC236}">
                <a16:creationId xmlns:a16="http://schemas.microsoft.com/office/drawing/2014/main" id="{28E8AA8E-9ADC-42E0-A80A-F09DC8799F2A}"/>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263547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4F6C-B655-4BDB-95EB-58A600999F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0EEBAD-B1C3-44D7-B9C9-D752247C2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3BE8A4-F880-410A-BA2D-10C7AB270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BF70C-1232-4EDD-867A-F712F89E3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CAD244-E0D4-47B8-A52E-C00080051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5DB60-0982-409A-8517-B6325AA2AC09}"/>
              </a:ext>
            </a:extLst>
          </p:cNvPr>
          <p:cNvSpPr>
            <a:spLocks noGrp="1"/>
          </p:cNvSpPr>
          <p:nvPr>
            <p:ph type="dt" sz="half" idx="10"/>
          </p:nvPr>
        </p:nvSpPr>
        <p:spPr/>
        <p:txBody>
          <a:bodyPr/>
          <a:lstStyle/>
          <a:p>
            <a:fld id="{5BDEF49E-4885-48EB-ABA2-2D4B66931297}" type="datetime1">
              <a:rPr lang="en-US" smtClean="0"/>
              <a:t>1/13/2022</a:t>
            </a:fld>
            <a:endParaRPr lang="en-US"/>
          </a:p>
        </p:txBody>
      </p:sp>
      <p:sp>
        <p:nvSpPr>
          <p:cNvPr id="8" name="Footer Placeholder 7">
            <a:extLst>
              <a:ext uri="{FF2B5EF4-FFF2-40B4-BE49-F238E27FC236}">
                <a16:creationId xmlns:a16="http://schemas.microsoft.com/office/drawing/2014/main" id="{5B83E8E7-402F-4B36-BF76-55AFF1E1A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974D2-8720-41DB-8926-4A7F1A1C0D89}"/>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14865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8C32-895E-4C33-93F3-1912034828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BEF971-275E-4976-B557-AA631EBAC97A}"/>
              </a:ext>
            </a:extLst>
          </p:cNvPr>
          <p:cNvSpPr>
            <a:spLocks noGrp="1"/>
          </p:cNvSpPr>
          <p:nvPr>
            <p:ph type="dt" sz="half" idx="10"/>
          </p:nvPr>
        </p:nvSpPr>
        <p:spPr/>
        <p:txBody>
          <a:bodyPr/>
          <a:lstStyle/>
          <a:p>
            <a:fld id="{000F1C43-C35D-4DE9-B98A-28050E23BE93}" type="datetime1">
              <a:rPr lang="en-US" smtClean="0"/>
              <a:t>1/13/2022</a:t>
            </a:fld>
            <a:endParaRPr lang="en-US"/>
          </a:p>
        </p:txBody>
      </p:sp>
      <p:sp>
        <p:nvSpPr>
          <p:cNvPr id="4" name="Footer Placeholder 3">
            <a:extLst>
              <a:ext uri="{FF2B5EF4-FFF2-40B4-BE49-F238E27FC236}">
                <a16:creationId xmlns:a16="http://schemas.microsoft.com/office/drawing/2014/main" id="{14C0FE00-4149-4768-A5D2-5CA5F676C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F4C67-57A0-427A-A4BC-98F998E337EF}"/>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20432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5042F-C40D-4559-B74A-24FCD0EC61DD}"/>
              </a:ext>
            </a:extLst>
          </p:cNvPr>
          <p:cNvSpPr>
            <a:spLocks noGrp="1"/>
          </p:cNvSpPr>
          <p:nvPr>
            <p:ph type="dt" sz="half" idx="10"/>
          </p:nvPr>
        </p:nvSpPr>
        <p:spPr/>
        <p:txBody>
          <a:bodyPr/>
          <a:lstStyle/>
          <a:p>
            <a:fld id="{B6287ACB-233D-4DC3-B34F-5366D0DFC49F}" type="datetime1">
              <a:rPr lang="en-US" smtClean="0"/>
              <a:t>1/13/2022</a:t>
            </a:fld>
            <a:endParaRPr lang="en-US"/>
          </a:p>
        </p:txBody>
      </p:sp>
      <p:sp>
        <p:nvSpPr>
          <p:cNvPr id="3" name="Footer Placeholder 2">
            <a:extLst>
              <a:ext uri="{FF2B5EF4-FFF2-40B4-BE49-F238E27FC236}">
                <a16:creationId xmlns:a16="http://schemas.microsoft.com/office/drawing/2014/main" id="{E5354003-18AA-4303-A696-F5C78A0A6C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E18532-A295-4CA0-9C7A-988749539771}"/>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309918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41DA-09A4-4BDF-BD62-6161C8643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9D055-35F6-408D-A41F-E2C1683A8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657F22-0CCF-42B2-8DE7-B4ACF1511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4A117-3CCC-48AF-9EB6-AFCA8DBCD00B}"/>
              </a:ext>
            </a:extLst>
          </p:cNvPr>
          <p:cNvSpPr>
            <a:spLocks noGrp="1"/>
          </p:cNvSpPr>
          <p:nvPr>
            <p:ph type="dt" sz="half" idx="10"/>
          </p:nvPr>
        </p:nvSpPr>
        <p:spPr/>
        <p:txBody>
          <a:bodyPr/>
          <a:lstStyle/>
          <a:p>
            <a:fld id="{12A49339-E251-456C-B5B0-7812A7676E5C}" type="datetime1">
              <a:rPr lang="en-US" smtClean="0"/>
              <a:t>1/13/2022</a:t>
            </a:fld>
            <a:endParaRPr lang="en-US"/>
          </a:p>
        </p:txBody>
      </p:sp>
      <p:sp>
        <p:nvSpPr>
          <p:cNvPr id="6" name="Footer Placeholder 5">
            <a:extLst>
              <a:ext uri="{FF2B5EF4-FFF2-40B4-BE49-F238E27FC236}">
                <a16:creationId xmlns:a16="http://schemas.microsoft.com/office/drawing/2014/main" id="{5696EAE3-2A6C-4EAA-97B6-7CDC3CE98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F4EF1-C2F4-4F65-BA4C-3BA5C3819A42}"/>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201300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9024-926A-451E-AD46-ABB6466BE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2BAFC-51DD-41F6-A710-01129110F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CF7271-07C6-4C79-BBAC-EA2FCE18E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83CB0-67DD-42F5-879C-083A9828DCAF}"/>
              </a:ext>
            </a:extLst>
          </p:cNvPr>
          <p:cNvSpPr>
            <a:spLocks noGrp="1"/>
          </p:cNvSpPr>
          <p:nvPr>
            <p:ph type="dt" sz="half" idx="10"/>
          </p:nvPr>
        </p:nvSpPr>
        <p:spPr/>
        <p:txBody>
          <a:bodyPr/>
          <a:lstStyle/>
          <a:p>
            <a:fld id="{4952A74F-0077-4D0F-8FE6-8E578309ACC2}" type="datetime1">
              <a:rPr lang="en-US" smtClean="0"/>
              <a:t>1/13/2022</a:t>
            </a:fld>
            <a:endParaRPr lang="en-US"/>
          </a:p>
        </p:txBody>
      </p:sp>
      <p:sp>
        <p:nvSpPr>
          <p:cNvPr id="6" name="Footer Placeholder 5">
            <a:extLst>
              <a:ext uri="{FF2B5EF4-FFF2-40B4-BE49-F238E27FC236}">
                <a16:creationId xmlns:a16="http://schemas.microsoft.com/office/drawing/2014/main" id="{193FAC7C-8A33-4E5F-A9DE-0DC0C7A18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9E00D-466A-4143-B88F-30C36C0799DB}"/>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393289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E3EF2-FDD3-4C6D-B918-D0FEFC136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52DD8-6959-43F5-A6CE-D53D08B41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834CE-18EE-4C67-A9F9-2A370FC08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39DFA-238A-4CE1-9B62-F11E17EE7B19}" type="datetime1">
              <a:rPr lang="en-US" smtClean="0"/>
              <a:t>1/13/2022</a:t>
            </a:fld>
            <a:endParaRPr lang="en-US"/>
          </a:p>
        </p:txBody>
      </p:sp>
      <p:sp>
        <p:nvSpPr>
          <p:cNvPr id="5" name="Footer Placeholder 4">
            <a:extLst>
              <a:ext uri="{FF2B5EF4-FFF2-40B4-BE49-F238E27FC236}">
                <a16:creationId xmlns:a16="http://schemas.microsoft.com/office/drawing/2014/main" id="{54E33BC3-E803-49BD-9A47-D6FBCA46D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D8847-74E6-4AC6-94F8-C8B6614EA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A5662-EDC8-44E9-B6B9-8A3C4949B13E}" type="slidenum">
              <a:rPr lang="en-US" smtClean="0"/>
              <a:t>‹#›</a:t>
            </a:fld>
            <a:endParaRPr lang="en-US"/>
          </a:p>
        </p:txBody>
      </p:sp>
    </p:spTree>
    <p:extLst>
      <p:ext uri="{BB962C8B-B14F-4D97-AF65-F5344CB8AC3E}">
        <p14:creationId xmlns:p14="http://schemas.microsoft.com/office/powerpoint/2010/main" val="6169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etryfoundation.org/poems/45465/on-being-brought-from-africa-to-americ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oetryfoundation.org/poems/52449/a-double-standar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jDwgnWE6jW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oets.org/poem/sonnet-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poets.org/poem/i-sit-and-se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oetryfoundation.org/poems/150665/tire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as1rsZenwN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racis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8QK4p22LHtw" TargetMode="External"/><Relationship Id="rId4" Type="http://schemas.openxmlformats.org/officeDocument/2006/relationships/hyperlink" Target="https://www.poetryfoundation.org/poems/46549/lift-every-voice-and-s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poetryfoundation.org/poems/52494/the-heart-of-a-woma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oetryfoundation.org/poems/44694/if-we-must-di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poetryfoundation.org/poems/44697/the-tropics-in-new-york" TargetMode="External"/><Relationship Id="rId4" Type="http://schemas.openxmlformats.org/officeDocument/2006/relationships/hyperlink" Target="https://www.poetryfoundation.org/podcasts/76739/constrained-to-honor-a-discussion-of-claude-mckays-if-we-must-di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poets.org/poem/negro-speaks-rivers" TargetMode="External"/><Relationship Id="rId5" Type="http://schemas.openxmlformats.org/officeDocument/2006/relationships/hyperlink" Target="https://www.poetryfoundation.org/poems/46548/harlem" TargetMode="External"/><Relationship Id="rId4" Type="http://schemas.openxmlformats.org/officeDocument/2006/relationships/hyperlink" Target="https://allpoetry.com/I-Dream-A-Worl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tadams.com/gwendolynbennett2.html" TargetMode="External"/><Relationship Id="rId4" Type="http://schemas.openxmlformats.org/officeDocument/2006/relationships/hyperlink" Target="https://poets.org/poem/dark-gir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tadams.com/helenejohnson5.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hhla.com/anonymous/2_pac/the_lost/panther.2pc.tx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en.wikipedia.org/wiki/Tupac_Shakur#cite_note-rrhof1722-7" TargetMode="External"/><Relationship Id="rId4" Type="http://schemas.openxmlformats.org/officeDocument/2006/relationships/hyperlink" Target="https://www.youtube.com/watch?v=OoroT-M2G0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vimeo.com/3698705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poetryfoundation.org/poems/52891/flounder" TargetMode="External"/><Relationship Id="rId5" Type="http://schemas.openxmlformats.org/officeDocument/2006/relationships/hyperlink" Target="https://www.poetryfoundation.org/poems/47538/history-lesson-56d2280d442a7" TargetMode="Externa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hyperlink" Target="https://www.poetryfoundation.org/poems/151252/anti-immigr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hyperlink" Target="https://www.poetryfoundation.org/poetrymagazine/poems/58645/from-summer-somewher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oetryfoundation.org/search?query=justin+Phillip+Ree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www.poetryfoundation.org/poets/jericho-brown" TargetMode="External"/><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oetryfoundation.org/poems/47690/booker-t-and-we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384F47-0CA7-4BE1-B831-4E0836C5F956}"/>
              </a:ext>
            </a:extLst>
          </p:cNvPr>
          <p:cNvSpPr>
            <a:spLocks noGrp="1"/>
          </p:cNvSpPr>
          <p:nvPr>
            <p:ph type="ctrTitle"/>
          </p:nvPr>
        </p:nvSpPr>
        <p:spPr>
          <a:xfrm>
            <a:off x="4038600" y="1939159"/>
            <a:ext cx="7644627" cy="2751086"/>
          </a:xfrm>
        </p:spPr>
        <p:txBody>
          <a:bodyPr>
            <a:normAutofit/>
          </a:bodyPr>
          <a:lstStyle/>
          <a:p>
            <a:pPr algn="r"/>
            <a:r>
              <a:rPr lang="en-US" dirty="0"/>
              <a:t>African American Poetry</a:t>
            </a:r>
            <a:endParaRPr lang="en-US"/>
          </a:p>
        </p:txBody>
      </p:sp>
      <p:sp>
        <p:nvSpPr>
          <p:cNvPr id="3" name="Subtitle 2">
            <a:extLst>
              <a:ext uri="{FF2B5EF4-FFF2-40B4-BE49-F238E27FC236}">
                <a16:creationId xmlns:a16="http://schemas.microsoft.com/office/drawing/2014/main" id="{7A1F5951-A609-4A49-BA84-66E0A9DF1197}"/>
              </a:ext>
            </a:extLst>
          </p:cNvPr>
          <p:cNvSpPr>
            <a:spLocks noGrp="1"/>
          </p:cNvSpPr>
          <p:nvPr>
            <p:ph type="subTitle" idx="1"/>
          </p:nvPr>
        </p:nvSpPr>
        <p:spPr>
          <a:xfrm>
            <a:off x="4038600" y="4782320"/>
            <a:ext cx="7644627" cy="1329443"/>
          </a:xfrm>
        </p:spPr>
        <p:txBody>
          <a:bodyPr>
            <a:normAutofit/>
          </a:bodyPr>
          <a:lstStyle/>
          <a:p>
            <a:pPr algn="r"/>
            <a:endParaRPr lang="en-US"/>
          </a:p>
        </p:txBody>
      </p:sp>
      <p:sp>
        <p:nvSpPr>
          <p:cNvPr id="4" name="Slide Number Placeholder 3">
            <a:extLst>
              <a:ext uri="{FF2B5EF4-FFF2-40B4-BE49-F238E27FC236}">
                <a16:creationId xmlns:a16="http://schemas.microsoft.com/office/drawing/2014/main" id="{D852023B-815B-40BC-AC18-0510DD2EAFAE}"/>
              </a:ext>
            </a:extLst>
          </p:cNvPr>
          <p:cNvSpPr>
            <a:spLocks noGrp="1"/>
          </p:cNvSpPr>
          <p:nvPr>
            <p:ph type="sldNum" sz="quarter" idx="12"/>
          </p:nvPr>
        </p:nvSpPr>
        <p:spPr/>
        <p:txBody>
          <a:bodyPr/>
          <a:lstStyle/>
          <a:p>
            <a:fld id="{D50A5662-EDC8-44E9-B6B9-8A3C4949B13E}" type="slidenum">
              <a:rPr lang="en-US" smtClean="0"/>
              <a:t>1</a:t>
            </a:fld>
            <a:endParaRPr lang="en-US"/>
          </a:p>
        </p:txBody>
      </p:sp>
    </p:spTree>
    <p:extLst>
      <p:ext uri="{BB962C8B-B14F-4D97-AF65-F5344CB8AC3E}">
        <p14:creationId xmlns:p14="http://schemas.microsoft.com/office/powerpoint/2010/main" val="116424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5EE5-E5E7-4F09-B09A-C9B02CFF31A6}"/>
              </a:ext>
            </a:extLst>
          </p:cNvPr>
          <p:cNvSpPr>
            <a:spLocks noGrp="1"/>
          </p:cNvSpPr>
          <p:nvPr>
            <p:ph type="title" idx="4294967295"/>
          </p:nvPr>
        </p:nvSpPr>
        <p:spPr>
          <a:xfrm>
            <a:off x="963459" y="139656"/>
            <a:ext cx="10515600" cy="1325563"/>
          </a:xfrm>
        </p:spPr>
        <p:txBody>
          <a:bodyPr/>
          <a:lstStyle/>
          <a:p>
            <a:r>
              <a:rPr lang="en-US" dirty="0"/>
              <a:t>Phillis Wheatley (1753?-1784) </a:t>
            </a:r>
          </a:p>
        </p:txBody>
      </p:sp>
      <p:sp>
        <p:nvSpPr>
          <p:cNvPr id="3" name="Content Placeholder 2">
            <a:extLst>
              <a:ext uri="{FF2B5EF4-FFF2-40B4-BE49-F238E27FC236}">
                <a16:creationId xmlns:a16="http://schemas.microsoft.com/office/drawing/2014/main" id="{C98BB5B6-1DB2-41A2-A83C-22E631FAFFF5}"/>
              </a:ext>
            </a:extLst>
          </p:cNvPr>
          <p:cNvSpPr>
            <a:spLocks noGrp="1"/>
          </p:cNvSpPr>
          <p:nvPr>
            <p:ph sz="half" idx="1"/>
          </p:nvPr>
        </p:nvSpPr>
        <p:spPr>
          <a:xfrm>
            <a:off x="838199" y="3086101"/>
            <a:ext cx="10353675" cy="3632244"/>
          </a:xfrm>
        </p:spPr>
        <p:txBody>
          <a:bodyPr>
            <a:normAutofit/>
          </a:bodyPr>
          <a:lstStyle/>
          <a:p>
            <a:r>
              <a:rPr lang="en-US" dirty="0"/>
              <a:t>Abducted from West Africa when she was 5 or 6 years old</a:t>
            </a:r>
          </a:p>
          <a:p>
            <a:r>
              <a:rPr lang="en-US" dirty="0"/>
              <a:t>She was purchased by John and Susannah Wheatley of Boston</a:t>
            </a:r>
          </a:p>
          <a:p>
            <a:r>
              <a:rPr lang="en-US" dirty="0"/>
              <a:t>When she was 18 (in 1773) the </a:t>
            </a:r>
            <a:r>
              <a:rPr lang="en-US" dirty="0" err="1"/>
              <a:t>Wheatleys</a:t>
            </a:r>
            <a:r>
              <a:rPr lang="en-US" dirty="0"/>
              <a:t> sent her to London to publish her first volume of poetry and to get medical care.</a:t>
            </a:r>
          </a:p>
          <a:p>
            <a:r>
              <a:rPr lang="en-US" dirty="0">
                <a:hlinkClick r:id="rId3"/>
              </a:rPr>
              <a:t>https://www.poetryfoundation.org/poems/45465/on-being-brought-from-africa-to-america</a:t>
            </a:r>
            <a:r>
              <a:rPr lang="en-US" dirty="0"/>
              <a:t> </a:t>
            </a:r>
          </a:p>
          <a:p>
            <a:r>
              <a:rPr lang="en-US" dirty="0"/>
              <a:t>Followed English models of poetry</a:t>
            </a:r>
          </a:p>
        </p:txBody>
      </p:sp>
      <p:sp>
        <p:nvSpPr>
          <p:cNvPr id="4" name="Content Placeholder 3">
            <a:extLst>
              <a:ext uri="{FF2B5EF4-FFF2-40B4-BE49-F238E27FC236}">
                <a16:creationId xmlns:a16="http://schemas.microsoft.com/office/drawing/2014/main" id="{3CB4781C-00EE-4B89-ACC0-5EC973134211}"/>
              </a:ext>
            </a:extLst>
          </p:cNvPr>
          <p:cNvSpPr>
            <a:spLocks noGrp="1"/>
          </p:cNvSpPr>
          <p:nvPr>
            <p:ph sz="half" idx="2"/>
          </p:nvPr>
        </p:nvSpPr>
        <p:spPr>
          <a:xfrm flipH="1">
            <a:off x="12744450" y="6638925"/>
            <a:ext cx="952500" cy="1423988"/>
          </a:xfrm>
        </p:spPr>
        <p:txBody>
          <a:bodyPr>
            <a:normAutofit/>
          </a:bodyPr>
          <a:lstStyle/>
          <a:p>
            <a:endParaRPr lang="en-US" dirty="0"/>
          </a:p>
        </p:txBody>
      </p:sp>
      <p:pic>
        <p:nvPicPr>
          <p:cNvPr id="4098" name="Picture 2" descr="Phillis Wheatley: The First Great American Writer by John ...">
            <a:extLst>
              <a:ext uri="{FF2B5EF4-FFF2-40B4-BE49-F238E27FC236}">
                <a16:creationId xmlns:a16="http://schemas.microsoft.com/office/drawing/2014/main" id="{64262CD4-891D-4950-A0F5-9C93FD3AD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404" y="1315624"/>
            <a:ext cx="2079322" cy="15658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AF1734C-51D8-40B1-BA58-5F6A7CA789A5}"/>
              </a:ext>
            </a:extLst>
          </p:cNvPr>
          <p:cNvSpPr>
            <a:spLocks noGrp="1"/>
          </p:cNvSpPr>
          <p:nvPr>
            <p:ph type="sldNum" sz="quarter" idx="12"/>
          </p:nvPr>
        </p:nvSpPr>
        <p:spPr>
          <a:xfrm>
            <a:off x="8610600" y="6356350"/>
            <a:ext cx="2743200" cy="365125"/>
          </a:xfrm>
        </p:spPr>
        <p:txBody>
          <a:bodyPr/>
          <a:lstStyle/>
          <a:p>
            <a:fld id="{D50A5662-EDC8-44E9-B6B9-8A3C4949B13E}" type="slidenum">
              <a:rPr lang="en-US" smtClean="0"/>
              <a:t>10</a:t>
            </a:fld>
            <a:endParaRPr lang="en-US"/>
          </a:p>
        </p:txBody>
      </p:sp>
    </p:spTree>
    <p:extLst>
      <p:ext uri="{BB962C8B-B14F-4D97-AF65-F5344CB8AC3E}">
        <p14:creationId xmlns:p14="http://schemas.microsoft.com/office/powerpoint/2010/main" val="241081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06CD053-C405-4DF7-97F3-8354B78A8728}"/>
              </a:ext>
            </a:extLst>
          </p:cNvPr>
          <p:cNvSpPr>
            <a:spLocks noGrp="1"/>
          </p:cNvSpPr>
          <p:nvPr>
            <p:ph type="ctrTitle"/>
          </p:nvPr>
        </p:nvSpPr>
        <p:spPr>
          <a:xfrm>
            <a:off x="6194716" y="739979"/>
            <a:ext cx="5334930" cy="959536"/>
          </a:xfrm>
        </p:spPr>
        <p:txBody>
          <a:bodyPr>
            <a:normAutofit fontScale="90000"/>
          </a:bodyPr>
          <a:lstStyle/>
          <a:p>
            <a:br>
              <a:rPr lang="en-US" sz="4200" dirty="0"/>
            </a:br>
            <a:br>
              <a:rPr lang="en-US" sz="4200" dirty="0"/>
            </a:br>
            <a:br>
              <a:rPr lang="en-US" sz="4200" dirty="0"/>
            </a:br>
            <a:br>
              <a:rPr lang="en-US" sz="4200" dirty="0"/>
            </a:br>
            <a:r>
              <a:rPr lang="en-US" sz="4200" dirty="0"/>
              <a:t>Post slavery</a:t>
            </a:r>
          </a:p>
        </p:txBody>
      </p:sp>
      <p:sp>
        <p:nvSpPr>
          <p:cNvPr id="6" name="Subtitle 5">
            <a:extLst>
              <a:ext uri="{FF2B5EF4-FFF2-40B4-BE49-F238E27FC236}">
                <a16:creationId xmlns:a16="http://schemas.microsoft.com/office/drawing/2014/main" id="{16A100D5-3412-4876-910E-422F770544DF}"/>
              </a:ext>
            </a:extLst>
          </p:cNvPr>
          <p:cNvSpPr>
            <a:spLocks noGrp="1"/>
          </p:cNvSpPr>
          <p:nvPr>
            <p:ph type="subTitle" idx="1"/>
          </p:nvPr>
        </p:nvSpPr>
        <p:spPr>
          <a:xfrm>
            <a:off x="6194715" y="2789822"/>
            <a:ext cx="5334931" cy="2189214"/>
          </a:xfrm>
        </p:spPr>
        <p:txBody>
          <a:bodyPr>
            <a:normAutofit/>
          </a:bodyPr>
          <a:lstStyle/>
          <a:p>
            <a:r>
              <a:rPr lang="en-US" sz="2800" dirty="0"/>
              <a:t>Themes of equality continue. New themes include African American life; women’s rights; a range of personal feelings and ideas, etc.</a:t>
            </a:r>
          </a:p>
        </p:txBody>
      </p:sp>
      <p:sp>
        <p:nvSpPr>
          <p:cNvPr id="41" name="Freeform: Shape 4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Text&#10;&#10;Description automatically generated">
            <a:extLst>
              <a:ext uri="{FF2B5EF4-FFF2-40B4-BE49-F238E27FC236}">
                <a16:creationId xmlns:a16="http://schemas.microsoft.com/office/drawing/2014/main" id="{85DEFEC2-E577-40DD-BFD2-EB7D777ABBED}"/>
              </a:ext>
            </a:extLst>
          </p:cNvPr>
          <p:cNvPicPr>
            <a:picLocks noChangeAspect="1"/>
          </p:cNvPicPr>
          <p:nvPr/>
        </p:nvPicPr>
        <p:blipFill rotWithShape="1">
          <a:blip r:embed="rId2">
            <a:extLst>
              <a:ext uri="{28A0092B-C50C-407E-A947-70E740481C1C}">
                <a14:useLocalDpi xmlns:a14="http://schemas.microsoft.com/office/drawing/2010/main" val="0"/>
              </a:ext>
            </a:extLst>
          </a:blip>
          <a:srcRect r="-3" b="22998"/>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Slide Number Placeholder 3">
            <a:extLst>
              <a:ext uri="{FF2B5EF4-FFF2-40B4-BE49-F238E27FC236}">
                <a16:creationId xmlns:a16="http://schemas.microsoft.com/office/drawing/2014/main" id="{6557B21B-8130-4305-AACE-6EEFBA45EF59}"/>
              </a:ext>
            </a:extLst>
          </p:cNvPr>
          <p:cNvSpPr>
            <a:spLocks noGrp="1"/>
          </p:cNvSpPr>
          <p:nvPr>
            <p:ph type="sldNum" sz="quarter" idx="12"/>
          </p:nvPr>
        </p:nvSpPr>
        <p:spPr>
          <a:xfrm>
            <a:off x="530529" y="6356350"/>
            <a:ext cx="1054989" cy="365125"/>
          </a:xfrm>
        </p:spPr>
        <p:txBody>
          <a:bodyPr>
            <a:normAutofit/>
          </a:bodyPr>
          <a:lstStyle/>
          <a:p>
            <a:pPr algn="l">
              <a:spcAft>
                <a:spcPts val="600"/>
              </a:spcAft>
            </a:pPr>
            <a:fld id="{D50A5662-EDC8-44E9-B6B9-8A3C4949B13E}" type="slidenum">
              <a:rPr lang="en-US"/>
              <a:pPr algn="l">
                <a:spcAft>
                  <a:spcPts val="600"/>
                </a:spcAft>
              </a:pPr>
              <a:t>11</a:t>
            </a:fld>
            <a:endParaRPr lang="en-US"/>
          </a:p>
        </p:txBody>
      </p:sp>
      <p:sp>
        <p:nvSpPr>
          <p:cNvPr id="51" name="Freeform: Shape 5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960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3A244-1F62-45B1-904A-6AC95059F9F6}"/>
              </a:ext>
            </a:extLst>
          </p:cNvPr>
          <p:cNvSpPr>
            <a:spLocks noGrp="1"/>
          </p:cNvSpPr>
          <p:nvPr>
            <p:ph type="title" idx="4294967295"/>
          </p:nvPr>
        </p:nvSpPr>
        <p:spPr>
          <a:xfrm>
            <a:off x="6194716" y="739978"/>
            <a:ext cx="5334930" cy="3004145"/>
          </a:xfrm>
        </p:spPr>
        <p:txBody>
          <a:bodyPr vert="horz" lIns="91440" tIns="45720" rIns="91440" bIns="45720" rtlCol="0" anchor="b">
            <a:normAutofit/>
          </a:bodyPr>
          <a:lstStyle/>
          <a:p>
            <a:pPr algn="ctr"/>
            <a:r>
              <a:rPr lang="en-US" sz="6000"/>
              <a:t>Frances Watkins Harper (1824-1911)</a:t>
            </a:r>
          </a:p>
        </p:txBody>
      </p:sp>
      <p:sp>
        <p:nvSpPr>
          <p:cNvPr id="4" name="Content Placeholder 3">
            <a:extLst>
              <a:ext uri="{FF2B5EF4-FFF2-40B4-BE49-F238E27FC236}">
                <a16:creationId xmlns:a16="http://schemas.microsoft.com/office/drawing/2014/main" id="{1784A640-C6F4-47EA-95D2-1E3FC14AC13B}"/>
              </a:ext>
            </a:extLst>
          </p:cNvPr>
          <p:cNvSpPr>
            <a:spLocks noGrp="1"/>
          </p:cNvSpPr>
          <p:nvPr>
            <p:ph sz="half" idx="2"/>
          </p:nvPr>
        </p:nvSpPr>
        <p:spPr>
          <a:xfrm>
            <a:off x="6194715" y="3836197"/>
            <a:ext cx="5334931" cy="2189214"/>
          </a:xfrm>
        </p:spPr>
        <p:txBody>
          <a:bodyPr vert="horz" lIns="91440" tIns="45720" rIns="91440" bIns="45720" rtlCol="0">
            <a:normAutofit/>
          </a:bodyPr>
          <a:lstStyle/>
          <a:p>
            <a:pPr marL="0" indent="0" algn="ctr">
              <a:buNone/>
            </a:pPr>
            <a:r>
              <a:rPr lang="en-US" sz="2400" dirty="0">
                <a:hlinkClick r:id="rId3"/>
              </a:rPr>
              <a:t>https://www.poetryfoundation.org/poems/52449/a-double-standard</a:t>
            </a:r>
            <a:endParaRPr lang="en-US" sz="2400" dirty="0"/>
          </a:p>
          <a:p>
            <a:pPr marL="0" indent="0">
              <a:buNone/>
            </a:pPr>
            <a:r>
              <a:rPr lang="en-US" sz="2400" dirty="0"/>
              <a:t>“poet, fiction writer, journalist, and activist “ abolitionist, wrote about race, religion, and reform. </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Content Placeholder 5" descr="A person wearing a hat&#10;&#10;Description automatically generated">
            <a:extLst>
              <a:ext uri="{FF2B5EF4-FFF2-40B4-BE49-F238E27FC236}">
                <a16:creationId xmlns:a16="http://schemas.microsoft.com/office/drawing/2014/main" id="{87DA11B8-B717-4FF1-B8A4-E6225B638A54}"/>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5000" r="28499"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79D9D38E-93FE-4511-B641-105544CF4AAD}"/>
              </a:ext>
            </a:extLst>
          </p:cNvPr>
          <p:cNvSpPr>
            <a:spLocks noGrp="1"/>
          </p:cNvSpPr>
          <p:nvPr>
            <p:ph type="sldNum" sz="quarter" idx="12"/>
          </p:nvPr>
        </p:nvSpPr>
        <p:spPr>
          <a:xfrm>
            <a:off x="8610600" y="6356350"/>
            <a:ext cx="2743200" cy="365125"/>
          </a:xfrm>
        </p:spPr>
        <p:txBody>
          <a:bodyPr/>
          <a:lstStyle/>
          <a:p>
            <a:fld id="{D50A5662-EDC8-44E9-B6B9-8A3C4949B13E}" type="slidenum">
              <a:rPr lang="en-US" smtClean="0"/>
              <a:t>12</a:t>
            </a:fld>
            <a:endParaRPr lang="en-US"/>
          </a:p>
        </p:txBody>
      </p:sp>
    </p:spTree>
    <p:extLst>
      <p:ext uri="{BB962C8B-B14F-4D97-AF65-F5344CB8AC3E}">
        <p14:creationId xmlns:p14="http://schemas.microsoft.com/office/powerpoint/2010/main" val="236560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951BB-1B0C-446D-8896-6EF5058D0EF3}"/>
              </a:ext>
            </a:extLst>
          </p:cNvPr>
          <p:cNvSpPr>
            <a:spLocks noGrp="1"/>
          </p:cNvSpPr>
          <p:nvPr>
            <p:ph type="title"/>
          </p:nvPr>
        </p:nvSpPr>
        <p:spPr>
          <a:xfrm>
            <a:off x="1127760" y="4212709"/>
            <a:ext cx="8232296" cy="1337699"/>
          </a:xfrm>
        </p:spPr>
        <p:txBody>
          <a:bodyPr anchor="b">
            <a:normAutofit/>
          </a:bodyPr>
          <a:lstStyle/>
          <a:p>
            <a:r>
              <a:rPr lang="en-US" sz="4200"/>
              <a:t>Paul Lawrence Dunbar (1872-1906)</a:t>
            </a:r>
          </a:p>
        </p:txBody>
      </p:sp>
      <p:pic>
        <p:nvPicPr>
          <p:cNvPr id="2050" name="Picture 2" descr="Image result for paul laurence dunbar">
            <a:extLst>
              <a:ext uri="{FF2B5EF4-FFF2-40B4-BE49-F238E27FC236}">
                <a16:creationId xmlns:a16="http://schemas.microsoft.com/office/drawing/2014/main" id="{8512A1F9-6E04-4CBC-AA08-FBBBCFB8EF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7878"/>
          <a:stretch/>
        </p:blipFill>
        <p:spPr bwMode="auto">
          <a:xfrm>
            <a:off x="1027075" y="1373253"/>
            <a:ext cx="2935720" cy="28394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A9A971A-2861-4112-B407-B6BF1B58FF2A}"/>
              </a:ext>
            </a:extLst>
          </p:cNvPr>
          <p:cNvSpPr>
            <a:spLocks noGrp="1"/>
          </p:cNvSpPr>
          <p:nvPr>
            <p:ph idx="1"/>
          </p:nvPr>
        </p:nvSpPr>
        <p:spPr>
          <a:xfrm>
            <a:off x="4558010" y="1373252"/>
            <a:ext cx="4119395" cy="3173695"/>
          </a:xfrm>
        </p:spPr>
        <p:txBody>
          <a:bodyPr anchor="ctr">
            <a:normAutofit lnSpcReduction="10000"/>
          </a:bodyPr>
          <a:lstStyle/>
          <a:p>
            <a:r>
              <a:rPr lang="en-US" sz="1900" dirty="0"/>
              <a:t>He worked as an elevator operator; then patrons helped him devote himself to his writing.</a:t>
            </a:r>
          </a:p>
          <a:p>
            <a:r>
              <a:rPr lang="en-US" sz="1900" dirty="0"/>
              <a:t>He wrote poems in dialect and standard English; but won more recognition for his dialect verse with its “happy darky” stereotypes. </a:t>
            </a:r>
          </a:p>
          <a:p>
            <a:r>
              <a:rPr lang="en-US" sz="1900" dirty="0"/>
              <a:t>“We Wear the Mask” (p. 107 in our book chapter 5 )</a:t>
            </a:r>
          </a:p>
          <a:p>
            <a:r>
              <a:rPr lang="en-US" sz="1900" dirty="0">
                <a:hlinkClick r:id="rId4"/>
              </a:rPr>
              <a:t>https://www.youtube.com/watch?v=jDwgnWE6jW8</a:t>
            </a:r>
            <a:r>
              <a:rPr lang="en-US" sz="1900" dirty="0"/>
              <a:t> </a:t>
            </a:r>
          </a:p>
          <a:p>
            <a:endParaRPr lang="en-US" sz="1900" dirty="0"/>
          </a:p>
        </p:txBody>
      </p:sp>
      <p:sp>
        <p:nvSpPr>
          <p:cNvPr id="4" name="Slide Number Placeholder 3">
            <a:extLst>
              <a:ext uri="{FF2B5EF4-FFF2-40B4-BE49-F238E27FC236}">
                <a16:creationId xmlns:a16="http://schemas.microsoft.com/office/drawing/2014/main" id="{1271D6E4-B992-4B61-8806-5801187A9B55}"/>
              </a:ext>
            </a:extLst>
          </p:cNvPr>
          <p:cNvSpPr>
            <a:spLocks noGrp="1"/>
          </p:cNvSpPr>
          <p:nvPr>
            <p:ph type="sldNum" sz="quarter" idx="12"/>
          </p:nvPr>
        </p:nvSpPr>
        <p:spPr/>
        <p:txBody>
          <a:bodyPr/>
          <a:lstStyle/>
          <a:p>
            <a:fld id="{D50A5662-EDC8-44E9-B6B9-8A3C4949B13E}" type="slidenum">
              <a:rPr lang="en-US" smtClean="0"/>
              <a:t>13</a:t>
            </a:fld>
            <a:endParaRPr lang="en-US"/>
          </a:p>
        </p:txBody>
      </p:sp>
    </p:spTree>
    <p:extLst>
      <p:ext uri="{BB962C8B-B14F-4D97-AF65-F5344CB8AC3E}">
        <p14:creationId xmlns:p14="http://schemas.microsoft.com/office/powerpoint/2010/main" val="148994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5856-AC8D-42D4-BF61-23A02C51A93D}"/>
              </a:ext>
            </a:extLst>
          </p:cNvPr>
          <p:cNvSpPr>
            <a:spLocks noGrp="1"/>
          </p:cNvSpPr>
          <p:nvPr>
            <p:ph type="title" idx="4294967295"/>
          </p:nvPr>
        </p:nvSpPr>
        <p:spPr>
          <a:xfrm>
            <a:off x="838200" y="365125"/>
            <a:ext cx="10515600" cy="1325563"/>
          </a:xfrm>
        </p:spPr>
        <p:txBody>
          <a:bodyPr/>
          <a:lstStyle/>
          <a:p>
            <a:r>
              <a:rPr lang="en-US" dirty="0"/>
              <a:t>*Alice Dunbar Nelson (1875-1935)</a:t>
            </a:r>
          </a:p>
        </p:txBody>
      </p:sp>
      <p:sp>
        <p:nvSpPr>
          <p:cNvPr id="3" name="Content Placeholder 2">
            <a:extLst>
              <a:ext uri="{FF2B5EF4-FFF2-40B4-BE49-F238E27FC236}">
                <a16:creationId xmlns:a16="http://schemas.microsoft.com/office/drawing/2014/main" id="{FA77A800-EBBB-4DBC-8917-8F9BBAC70120}"/>
              </a:ext>
            </a:extLst>
          </p:cNvPr>
          <p:cNvSpPr>
            <a:spLocks noGrp="1"/>
          </p:cNvSpPr>
          <p:nvPr>
            <p:ph sz="half" idx="1"/>
          </p:nvPr>
        </p:nvSpPr>
        <p:spPr/>
        <p:txBody>
          <a:bodyPr/>
          <a:lstStyle/>
          <a:p>
            <a:r>
              <a:rPr lang="en-US" dirty="0"/>
              <a:t>Paul Dunbar was her first husband; Robert Nelson her third</a:t>
            </a:r>
          </a:p>
          <a:p>
            <a:r>
              <a:rPr lang="en-US" dirty="0"/>
              <a:t>She wrote fiction, taught in elementary schools, and wrote newspaper columns</a:t>
            </a:r>
          </a:p>
          <a:p>
            <a:endParaRPr lang="en-US" dirty="0"/>
          </a:p>
          <a:p>
            <a:endParaRPr lang="en-US" dirty="0"/>
          </a:p>
        </p:txBody>
      </p:sp>
      <p:sp>
        <p:nvSpPr>
          <p:cNvPr id="4" name="Content Placeholder 3">
            <a:extLst>
              <a:ext uri="{FF2B5EF4-FFF2-40B4-BE49-F238E27FC236}">
                <a16:creationId xmlns:a16="http://schemas.microsoft.com/office/drawing/2014/main" id="{DD1F81AB-3B4B-4879-BB6D-8E4CB918EEA7}"/>
              </a:ext>
            </a:extLst>
          </p:cNvPr>
          <p:cNvSpPr>
            <a:spLocks noGrp="1"/>
          </p:cNvSpPr>
          <p:nvPr>
            <p:ph sz="half" idx="2"/>
          </p:nvPr>
        </p:nvSpPr>
        <p:spPr/>
        <p:txBody>
          <a:bodyPr/>
          <a:lstStyle/>
          <a:p>
            <a:r>
              <a:rPr lang="en-US" dirty="0">
                <a:hlinkClick r:id="rId3"/>
              </a:rPr>
              <a:t>https://poets.org/poem/sonnet-0</a:t>
            </a:r>
            <a:r>
              <a:rPr lang="en-US" dirty="0"/>
              <a:t> </a:t>
            </a:r>
          </a:p>
          <a:p>
            <a:endParaRPr lang="en-US" dirty="0"/>
          </a:p>
          <a:p>
            <a:r>
              <a:rPr lang="en-US" dirty="0">
                <a:hlinkClick r:id="rId4"/>
              </a:rPr>
              <a:t>https://poets.org/poem/i-sit-and-sew</a:t>
            </a:r>
            <a:r>
              <a:rPr lang="en-US" dirty="0"/>
              <a:t> </a:t>
            </a:r>
          </a:p>
        </p:txBody>
      </p:sp>
      <p:pic>
        <p:nvPicPr>
          <p:cNvPr id="6" name="Picture 5" descr="A vintage photo of a person&#10;&#10;Description automatically generated">
            <a:extLst>
              <a:ext uri="{FF2B5EF4-FFF2-40B4-BE49-F238E27FC236}">
                <a16:creationId xmlns:a16="http://schemas.microsoft.com/office/drawing/2014/main" id="{BFC4AED5-F1D1-4051-B946-F824B7C7F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7009" y="4067175"/>
            <a:ext cx="4267200" cy="2790825"/>
          </a:xfrm>
          <a:prstGeom prst="rect">
            <a:avLst/>
          </a:prstGeom>
        </p:spPr>
      </p:pic>
      <p:sp>
        <p:nvSpPr>
          <p:cNvPr id="5" name="Slide Number Placeholder 4">
            <a:extLst>
              <a:ext uri="{FF2B5EF4-FFF2-40B4-BE49-F238E27FC236}">
                <a16:creationId xmlns:a16="http://schemas.microsoft.com/office/drawing/2014/main" id="{67101427-E93F-4CEC-B631-BE4542063A31}"/>
              </a:ext>
            </a:extLst>
          </p:cNvPr>
          <p:cNvSpPr>
            <a:spLocks noGrp="1"/>
          </p:cNvSpPr>
          <p:nvPr>
            <p:ph type="sldNum" sz="quarter" idx="12"/>
          </p:nvPr>
        </p:nvSpPr>
        <p:spPr>
          <a:xfrm>
            <a:off x="8610600" y="6356350"/>
            <a:ext cx="2743200" cy="365125"/>
          </a:xfrm>
        </p:spPr>
        <p:txBody>
          <a:bodyPr/>
          <a:lstStyle/>
          <a:p>
            <a:fld id="{D50A5662-EDC8-44E9-B6B9-8A3C4949B13E}" type="slidenum">
              <a:rPr lang="en-US" smtClean="0"/>
              <a:t>14</a:t>
            </a:fld>
            <a:endParaRPr lang="en-US"/>
          </a:p>
        </p:txBody>
      </p:sp>
    </p:spTree>
    <p:extLst>
      <p:ext uri="{BB962C8B-B14F-4D97-AF65-F5344CB8AC3E}">
        <p14:creationId xmlns:p14="http://schemas.microsoft.com/office/powerpoint/2010/main" val="121178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2775713-29D7-41B3-BEF5-F6E1510C9A3F}"/>
              </a:ext>
            </a:extLst>
          </p:cNvPr>
          <p:cNvSpPr>
            <a:spLocks noGrp="1"/>
          </p:cNvSpPr>
          <p:nvPr>
            <p:ph type="title"/>
          </p:nvPr>
        </p:nvSpPr>
        <p:spPr>
          <a:xfrm>
            <a:off x="838201" y="365125"/>
            <a:ext cx="5393360" cy="1325563"/>
          </a:xfrm>
        </p:spPr>
        <p:txBody>
          <a:bodyPr>
            <a:normAutofit/>
          </a:bodyPr>
          <a:lstStyle/>
          <a:p>
            <a:r>
              <a:rPr lang="en-US" dirty="0"/>
              <a:t>Fenton Johnson (1888-1958)</a:t>
            </a:r>
          </a:p>
        </p:txBody>
      </p:sp>
      <p:sp>
        <p:nvSpPr>
          <p:cNvPr id="73" name="Freeform: Shape 7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A3CC115-E45D-4543-AB9A-07BF4E5EB9E1}"/>
              </a:ext>
            </a:extLst>
          </p:cNvPr>
          <p:cNvSpPr>
            <a:spLocks noGrp="1"/>
          </p:cNvSpPr>
          <p:nvPr>
            <p:ph idx="1"/>
          </p:nvPr>
        </p:nvSpPr>
        <p:spPr>
          <a:xfrm>
            <a:off x="838200" y="1825625"/>
            <a:ext cx="5393361" cy="4351338"/>
          </a:xfrm>
        </p:spPr>
        <p:txBody>
          <a:bodyPr>
            <a:normAutofit/>
          </a:bodyPr>
          <a:lstStyle/>
          <a:p>
            <a:r>
              <a:rPr lang="en-US" dirty="0">
                <a:hlinkClick r:id="rId3"/>
              </a:rPr>
              <a:t>https://www.poetryfoundation.org/poems/150665/tired</a:t>
            </a:r>
            <a:r>
              <a:rPr lang="en-US" dirty="0"/>
              <a:t> </a:t>
            </a:r>
          </a:p>
          <a:p>
            <a:r>
              <a:rPr lang="en-US" sz="2800" dirty="0"/>
              <a:t>(p. 114 in our book chapter 5)</a:t>
            </a:r>
            <a:endParaRPr lang="en-US" dirty="0"/>
          </a:p>
          <a:p>
            <a:endParaRPr lang="en-US" dirty="0"/>
          </a:p>
          <a:p>
            <a:endParaRPr lang="en-US" dirty="0"/>
          </a:p>
          <a:p>
            <a:endParaRPr lang="en-US" dirty="0"/>
          </a:p>
        </p:txBody>
      </p:sp>
      <p:sp>
        <p:nvSpPr>
          <p:cNvPr id="75" name="Oval 7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Image result for fenton johnson poet">
            <a:extLst>
              <a:ext uri="{FF2B5EF4-FFF2-40B4-BE49-F238E27FC236}">
                <a16:creationId xmlns:a16="http://schemas.microsoft.com/office/drawing/2014/main" id="{311B6892-D55C-4514-915D-C5BBEF721E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693"/>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1" name="Straight Connector 8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35743810-2231-4A41-8C75-996CC45C159C}"/>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smtClean="0"/>
              <a:pPr>
                <a:spcAft>
                  <a:spcPts val="600"/>
                </a:spcAft>
              </a:pPr>
              <a:t>15</a:t>
            </a:fld>
            <a:endParaRPr lang="en-US"/>
          </a:p>
        </p:txBody>
      </p:sp>
      <p:sp>
        <p:nvSpPr>
          <p:cNvPr id="85" name="Freeform: Shape 8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89573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6CE4D-6837-4AAD-AB41-2BEEA1B8C282}"/>
              </a:ext>
            </a:extLst>
          </p:cNvPr>
          <p:cNvSpPr>
            <a:spLocks noGrp="1"/>
          </p:cNvSpPr>
          <p:nvPr>
            <p:ph type="title"/>
          </p:nvPr>
        </p:nvSpPr>
        <p:spPr>
          <a:xfrm>
            <a:off x="589560" y="856180"/>
            <a:ext cx="4560584" cy="1128068"/>
          </a:xfrm>
        </p:spPr>
        <p:txBody>
          <a:bodyPr anchor="ctr">
            <a:normAutofit/>
          </a:bodyPr>
          <a:lstStyle/>
          <a:p>
            <a:r>
              <a:rPr lang="en-US" sz="3700"/>
              <a:t>*</a:t>
            </a:r>
            <a:r>
              <a:rPr lang="en-US" sz="3700" b="1"/>
              <a:t>Great Migration  1915-1945</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2771D-723B-4342-B8DF-9189C1CE2A95}"/>
              </a:ext>
            </a:extLst>
          </p:cNvPr>
          <p:cNvSpPr>
            <a:spLocks noGrp="1"/>
          </p:cNvSpPr>
          <p:nvPr>
            <p:ph idx="1"/>
          </p:nvPr>
        </p:nvSpPr>
        <p:spPr>
          <a:xfrm>
            <a:off x="590719" y="2330505"/>
            <a:ext cx="4559425" cy="3979585"/>
          </a:xfrm>
        </p:spPr>
        <p:txBody>
          <a:bodyPr anchor="ctr">
            <a:normAutofit/>
          </a:bodyPr>
          <a:lstStyle/>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map&#10;&#10;Description automatically generated">
            <a:extLst>
              <a:ext uri="{FF2B5EF4-FFF2-40B4-BE49-F238E27FC236}">
                <a16:creationId xmlns:a16="http://schemas.microsoft.com/office/drawing/2014/main" id="{BCBD1261-0D5E-497C-9CF2-539C06313ABA}"/>
              </a:ext>
            </a:extLst>
          </p:cNvPr>
          <p:cNvPicPr>
            <a:picLocks noChangeAspect="1"/>
          </p:cNvPicPr>
          <p:nvPr/>
        </p:nvPicPr>
        <p:blipFill rotWithShape="1">
          <a:blip r:embed="rId3">
            <a:extLst>
              <a:ext uri="{28A0092B-C50C-407E-A947-70E740481C1C}">
                <a14:useLocalDpi xmlns:a14="http://schemas.microsoft.com/office/drawing/2010/main" val="0"/>
              </a:ext>
            </a:extLst>
          </a:blip>
          <a:srcRect l="11623" r="8685" b="-2"/>
          <a:stretch/>
        </p:blipFill>
        <p:spPr>
          <a:xfrm>
            <a:off x="5769261" y="799034"/>
            <a:ext cx="5425410" cy="5259296"/>
          </a:xfrm>
          <a:prstGeom prst="rect">
            <a:avLst/>
          </a:prstGeom>
        </p:spPr>
      </p:pic>
      <p:sp>
        <p:nvSpPr>
          <p:cNvPr id="4" name="Slide Number Placeholder 3">
            <a:extLst>
              <a:ext uri="{FF2B5EF4-FFF2-40B4-BE49-F238E27FC236}">
                <a16:creationId xmlns:a16="http://schemas.microsoft.com/office/drawing/2014/main" id="{29F4190A-5DAD-498A-9474-7A34D1B9D817}"/>
              </a:ext>
            </a:extLst>
          </p:cNvPr>
          <p:cNvSpPr>
            <a:spLocks noGrp="1"/>
          </p:cNvSpPr>
          <p:nvPr>
            <p:ph type="sldNum" sz="quarter" idx="12"/>
          </p:nvPr>
        </p:nvSpPr>
        <p:spPr>
          <a:xfrm>
            <a:off x="9385070" y="6492240"/>
            <a:ext cx="1055716" cy="365125"/>
          </a:xfrm>
        </p:spPr>
        <p:txBody>
          <a:bodyPr>
            <a:normAutofit/>
          </a:bodyPr>
          <a:lstStyle/>
          <a:p>
            <a:pPr>
              <a:spcAft>
                <a:spcPts val="600"/>
              </a:spcAft>
            </a:pPr>
            <a:fld id="{D50A5662-EDC8-44E9-B6B9-8A3C4949B13E}" type="slidenum">
              <a:rPr lang="en-US" smtClean="0"/>
              <a:pPr>
                <a:spcAft>
                  <a:spcPts val="600"/>
                </a:spcAft>
              </a:pPr>
              <a:t>16</a:t>
            </a:fld>
            <a:endParaRPr lang="en-US"/>
          </a:p>
        </p:txBody>
      </p:sp>
    </p:spTree>
    <p:extLst>
      <p:ext uri="{BB962C8B-B14F-4D97-AF65-F5344CB8AC3E}">
        <p14:creationId xmlns:p14="http://schemas.microsoft.com/office/powerpoint/2010/main" val="185481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0AB50-F4CB-4EB0-B745-3180D7FBF79C}"/>
              </a:ext>
            </a:extLst>
          </p:cNvPr>
          <p:cNvSpPr>
            <a:spLocks noGrp="1"/>
          </p:cNvSpPr>
          <p:nvPr>
            <p:ph type="title"/>
          </p:nvPr>
        </p:nvSpPr>
        <p:spPr>
          <a:xfrm>
            <a:off x="8899533" y="780892"/>
            <a:ext cx="2613872" cy="4794567"/>
          </a:xfrm>
        </p:spPr>
        <p:txBody>
          <a:bodyPr vert="horz" lIns="91440" tIns="45720" rIns="91440" bIns="45720" rtlCol="0" anchor="ctr">
            <a:normAutofit/>
          </a:bodyPr>
          <a:lstStyle/>
          <a:p>
            <a:r>
              <a:rPr lang="en-US" sz="3600" dirty="0">
                <a:solidFill>
                  <a:srgbClr val="FFFFFF"/>
                </a:solidFill>
              </a:rPr>
              <a:t>Jacob Lawrence (1917-2000) Migration Series</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d the migrants kept coming. | Jacob Lawrence: The Migration Series">
            <a:extLst>
              <a:ext uri="{FF2B5EF4-FFF2-40B4-BE49-F238E27FC236}">
                <a16:creationId xmlns:a16="http://schemas.microsoft.com/office/drawing/2014/main" id="{9E71F86B-3313-43D8-ABAE-245E1AEC41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6"/>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4290D1E-8E84-4141-99FD-B9B3B762C9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D50A5662-EDC8-44E9-B6B9-8A3C4949B13E}" type="slidenum">
              <a:rPr lang="en-US">
                <a:solidFill>
                  <a:srgbClr val="FFFFFF"/>
                </a:solidFill>
              </a:rPr>
              <a:pPr defTabSz="457200">
                <a:spcAft>
                  <a:spcPts val="600"/>
                </a:spcAft>
              </a:pPr>
              <a:t>17</a:t>
            </a:fld>
            <a:endParaRPr lang="en-US">
              <a:solidFill>
                <a:srgbClr val="FFFFFF"/>
              </a:solidFill>
            </a:endParaRPr>
          </a:p>
        </p:txBody>
      </p:sp>
    </p:spTree>
    <p:extLst>
      <p:ext uri="{BB962C8B-B14F-4D97-AF65-F5344CB8AC3E}">
        <p14:creationId xmlns:p14="http://schemas.microsoft.com/office/powerpoint/2010/main" val="372309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E43AA-1D46-4B19-9B3B-E89A58976C68}"/>
              </a:ext>
            </a:extLst>
          </p:cNvPr>
          <p:cNvSpPr>
            <a:spLocks noGrp="1"/>
          </p:cNvSpPr>
          <p:nvPr>
            <p:ph type="title"/>
          </p:nvPr>
        </p:nvSpPr>
        <p:spPr>
          <a:xfrm>
            <a:off x="686834" y="1153572"/>
            <a:ext cx="3200400" cy="4461163"/>
          </a:xfrm>
        </p:spPr>
        <p:txBody>
          <a:bodyPr>
            <a:normAutofit/>
          </a:bodyPr>
          <a:lstStyle/>
          <a:p>
            <a:r>
              <a:rPr lang="en-US">
                <a:solidFill>
                  <a:srgbClr val="FFFFFF"/>
                </a:solidFill>
              </a:rPr>
              <a:t>*</a:t>
            </a:r>
            <a:r>
              <a:rPr lang="en-US" b="1">
                <a:solidFill>
                  <a:srgbClr val="FFFFFF"/>
                </a:solidFill>
              </a:rPr>
              <a:t>Harlem Renaissance 1915-1945</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EAEA6D-4E90-4E9F-93EE-4A1DD425659A}"/>
              </a:ext>
            </a:extLst>
          </p:cNvPr>
          <p:cNvSpPr>
            <a:spLocks noGrp="1"/>
          </p:cNvSpPr>
          <p:nvPr>
            <p:ph idx="1"/>
          </p:nvPr>
        </p:nvSpPr>
        <p:spPr>
          <a:xfrm>
            <a:off x="4447308" y="591344"/>
            <a:ext cx="6906491" cy="5585619"/>
          </a:xfrm>
        </p:spPr>
        <p:txBody>
          <a:bodyPr anchor="ctr">
            <a:normAutofit/>
          </a:bodyPr>
          <a:lstStyle/>
          <a:p>
            <a:r>
              <a:rPr lang="en-US" dirty="0"/>
              <a:t>Rich cultural milieu: Influence of folk culture, poets on musicians and vice versa</a:t>
            </a:r>
          </a:p>
          <a:p>
            <a:r>
              <a:rPr lang="en-US" dirty="0"/>
              <a:t>Jazz, boogie-woogie, blues, gospel music—Duke Ellington, Bessie Smith, “Ma” Rainey, Billie Holiday</a:t>
            </a:r>
          </a:p>
          <a:p>
            <a:r>
              <a:rPr lang="en-US" dirty="0"/>
              <a:t>Race riots, lynching, Great Depression </a:t>
            </a:r>
          </a:p>
          <a:p>
            <a:r>
              <a:rPr lang="en-US" dirty="0"/>
              <a:t>W.E.B. DuBois founded NAACP in 1909 and  was founding editor of </a:t>
            </a:r>
            <a:r>
              <a:rPr lang="en-US" i="1" dirty="0"/>
              <a:t>The Crisis </a:t>
            </a:r>
            <a:r>
              <a:rPr lang="en-US" dirty="0"/>
              <a:t>in 1910</a:t>
            </a:r>
          </a:p>
          <a:p>
            <a:r>
              <a:rPr lang="en-US" dirty="0"/>
              <a:t>1913 </a:t>
            </a:r>
            <a:r>
              <a:rPr lang="en-US" i="1" dirty="0"/>
              <a:t>Opportunity</a:t>
            </a:r>
            <a:r>
              <a:rPr lang="en-US" dirty="0"/>
              <a:t> founded by the Urban League, first editor Charles S. Johnson</a:t>
            </a:r>
          </a:p>
          <a:p>
            <a:r>
              <a:rPr lang="en-US" dirty="0"/>
              <a:t>Debates over the function of African American art: art v social protest</a:t>
            </a:r>
          </a:p>
          <a:p>
            <a:endParaRPr lang="en-US" dirty="0"/>
          </a:p>
        </p:txBody>
      </p:sp>
      <p:sp>
        <p:nvSpPr>
          <p:cNvPr id="4" name="Slide Number Placeholder 3">
            <a:extLst>
              <a:ext uri="{FF2B5EF4-FFF2-40B4-BE49-F238E27FC236}">
                <a16:creationId xmlns:a16="http://schemas.microsoft.com/office/drawing/2014/main" id="{B81DDBA1-5CA6-4FD1-ACFC-E9542CE1AA9E}"/>
              </a:ext>
            </a:extLst>
          </p:cNvPr>
          <p:cNvSpPr>
            <a:spLocks noGrp="1"/>
          </p:cNvSpPr>
          <p:nvPr>
            <p:ph type="sldNum" sz="quarter" idx="12"/>
          </p:nvPr>
        </p:nvSpPr>
        <p:spPr>
          <a:xfrm>
            <a:off x="9541564" y="6356350"/>
            <a:ext cx="1812235" cy="365125"/>
          </a:xfrm>
        </p:spPr>
        <p:txBody>
          <a:bodyPr>
            <a:normAutofit/>
          </a:bodyPr>
          <a:lstStyle/>
          <a:p>
            <a:pPr>
              <a:spcAft>
                <a:spcPts val="600"/>
              </a:spcAft>
            </a:pPr>
            <a:fld id="{D50A5662-EDC8-44E9-B6B9-8A3C4949B13E}" type="slidenum">
              <a:rPr lang="en-US" smtClean="0"/>
              <a:pPr>
                <a:spcAft>
                  <a:spcPts val="600"/>
                </a:spcAft>
              </a:pPr>
              <a:t>18</a:t>
            </a:fld>
            <a:endParaRPr lang="en-US"/>
          </a:p>
        </p:txBody>
      </p:sp>
    </p:spTree>
    <p:extLst>
      <p:ext uri="{BB962C8B-B14F-4D97-AF65-F5344CB8AC3E}">
        <p14:creationId xmlns:p14="http://schemas.microsoft.com/office/powerpoint/2010/main" val="192160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DEAE83-F40B-481A-B163-41DDCF056A22}"/>
              </a:ext>
            </a:extLst>
          </p:cNvPr>
          <p:cNvSpPr>
            <a:spLocks noGrp="1"/>
          </p:cNvSpPr>
          <p:nvPr>
            <p:ph type="title"/>
          </p:nvPr>
        </p:nvSpPr>
        <p:spPr>
          <a:xfrm>
            <a:off x="838200" y="365125"/>
            <a:ext cx="10515600" cy="1325563"/>
          </a:xfrm>
        </p:spPr>
        <p:txBody>
          <a:bodyPr>
            <a:normAutofit/>
          </a:bodyPr>
          <a:lstStyle/>
          <a:p>
            <a:r>
              <a:rPr lang="en-US" dirty="0"/>
              <a:t>Thomas  Dorsey (1899-1993)</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D2C08F-4653-44BE-A960-41AC39586D41}"/>
              </a:ext>
            </a:extLst>
          </p:cNvPr>
          <p:cNvSpPr>
            <a:spLocks noGrp="1"/>
          </p:cNvSpPr>
          <p:nvPr>
            <p:ph idx="1"/>
          </p:nvPr>
        </p:nvSpPr>
        <p:spPr>
          <a:xfrm>
            <a:off x="838200" y="1825625"/>
            <a:ext cx="10515600" cy="4351338"/>
          </a:xfrm>
        </p:spPr>
        <p:txBody>
          <a:bodyPr>
            <a:normAutofit/>
          </a:bodyPr>
          <a:lstStyle/>
          <a:p>
            <a:r>
              <a:rPr lang="en-US" dirty="0"/>
              <a:t>“Take My Hand, Precious Lord”  written in 1932, after death of his pregnant wife </a:t>
            </a:r>
          </a:p>
          <a:p>
            <a:endParaRPr lang="en-US" dirty="0"/>
          </a:p>
          <a:p>
            <a:r>
              <a:rPr lang="en-US" dirty="0">
                <a:hlinkClick r:id="rId3"/>
              </a:rPr>
              <a:t>https://www.youtube.com/watch?v=as1rsZenwNc</a:t>
            </a:r>
            <a:r>
              <a:rPr lang="en-US" dirty="0"/>
              <a:t>  (Mahalia Jackson sings it)</a:t>
            </a:r>
          </a:p>
        </p:txBody>
      </p:sp>
      <p:sp>
        <p:nvSpPr>
          <p:cNvPr id="4" name="Slide Number Placeholder 3">
            <a:extLst>
              <a:ext uri="{FF2B5EF4-FFF2-40B4-BE49-F238E27FC236}">
                <a16:creationId xmlns:a16="http://schemas.microsoft.com/office/drawing/2014/main" id="{F6A438F5-425B-40B9-90BD-BA51DE4152F4}"/>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smtClean="0"/>
              <a:pPr>
                <a:spcAft>
                  <a:spcPts val="600"/>
                </a:spcAft>
              </a:pPr>
              <a:t>19</a:t>
            </a:fld>
            <a:endParaRPr lang="en-US"/>
          </a:p>
        </p:txBody>
      </p:sp>
    </p:spTree>
    <p:extLst>
      <p:ext uri="{BB962C8B-B14F-4D97-AF65-F5344CB8AC3E}">
        <p14:creationId xmlns:p14="http://schemas.microsoft.com/office/powerpoint/2010/main" val="256316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0A1A5B-CAA1-485B-8087-13BC52D6FAF8}"/>
              </a:ext>
            </a:extLst>
          </p:cNvPr>
          <p:cNvSpPr>
            <a:spLocks noGrp="1"/>
          </p:cNvSpPr>
          <p:nvPr>
            <p:ph type="title"/>
          </p:nvPr>
        </p:nvSpPr>
        <p:spPr>
          <a:xfrm>
            <a:off x="848239" y="428830"/>
            <a:ext cx="10515600" cy="1325563"/>
          </a:xfrm>
        </p:spPr>
        <p:txBody>
          <a:bodyPr>
            <a:normAutofit/>
          </a:bodyPr>
          <a:lstStyle/>
          <a:p>
            <a:r>
              <a:rPr lang="en-US" dirty="0"/>
              <a:t>Themes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186537-AC34-4123-976B-F3BE901AB448}"/>
              </a:ext>
            </a:extLst>
          </p:cNvPr>
          <p:cNvSpPr>
            <a:spLocks noGrp="1"/>
          </p:cNvSpPr>
          <p:nvPr>
            <p:ph idx="1"/>
          </p:nvPr>
        </p:nvSpPr>
        <p:spPr>
          <a:xfrm>
            <a:off x="838200" y="1825625"/>
            <a:ext cx="10515600" cy="4351338"/>
          </a:xfrm>
        </p:spPr>
        <p:txBody>
          <a:bodyPr>
            <a:normAutofit/>
          </a:bodyPr>
          <a:lstStyle/>
          <a:p>
            <a:r>
              <a:rPr lang="en-US" dirty="0" err="1"/>
              <a:t>Rampersad</a:t>
            </a:r>
            <a:r>
              <a:rPr lang="en-US" dirty="0"/>
              <a:t> organizes his anthology thematically, including identity, slavery, history, racism, Africa, love in its various forms, tributes to leaders, and music</a:t>
            </a:r>
          </a:p>
          <a:p>
            <a:r>
              <a:rPr lang="en-US" dirty="0"/>
              <a:t>My presentation here is historical</a:t>
            </a:r>
          </a:p>
          <a:p>
            <a:endParaRPr lang="en-US" dirty="0"/>
          </a:p>
          <a:p>
            <a:r>
              <a:rPr lang="en-US" dirty="0"/>
              <a:t>NOTE: Racism: 1981- American Heritage Dictionary: “The notion that one’s own ethnic stock is superior.”</a:t>
            </a:r>
          </a:p>
          <a:p>
            <a:r>
              <a:rPr lang="en-US" dirty="0"/>
              <a:t>Racism: </a:t>
            </a:r>
            <a:r>
              <a:rPr lang="en-US" dirty="0">
                <a:hlinkClick r:id="rId3"/>
              </a:rPr>
              <a:t>Https://www.merriam-webster.com/dictionary/racism</a:t>
            </a:r>
            <a:r>
              <a:rPr lang="en-US" dirty="0"/>
              <a:t> --larger definition, including systemic racism</a:t>
            </a:r>
          </a:p>
        </p:txBody>
      </p:sp>
      <p:sp>
        <p:nvSpPr>
          <p:cNvPr id="4" name="Slide Number Placeholder 3">
            <a:extLst>
              <a:ext uri="{FF2B5EF4-FFF2-40B4-BE49-F238E27FC236}">
                <a16:creationId xmlns:a16="http://schemas.microsoft.com/office/drawing/2014/main" id="{D42C3E6F-B989-4E31-B4F5-D2590A4376B0}"/>
              </a:ext>
            </a:extLst>
          </p:cNvPr>
          <p:cNvSpPr>
            <a:spLocks noGrp="1"/>
          </p:cNvSpPr>
          <p:nvPr>
            <p:ph type="sldNum" sz="quarter" idx="12"/>
          </p:nvPr>
        </p:nvSpPr>
        <p:spPr>
          <a:xfrm>
            <a:off x="8620639" y="6356350"/>
            <a:ext cx="2743200" cy="365125"/>
          </a:xfrm>
        </p:spPr>
        <p:txBody>
          <a:bodyPr/>
          <a:lstStyle/>
          <a:p>
            <a:r>
              <a:rPr lang="en-US" sz="1400" dirty="0"/>
              <a:t>2</a:t>
            </a:r>
          </a:p>
        </p:txBody>
      </p:sp>
    </p:spTree>
    <p:extLst>
      <p:ext uri="{BB962C8B-B14F-4D97-AF65-F5344CB8AC3E}">
        <p14:creationId xmlns:p14="http://schemas.microsoft.com/office/powerpoint/2010/main" val="1498394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75D7C-EA67-450B-9E59-542938C82018}"/>
              </a:ext>
            </a:extLst>
          </p:cNvPr>
          <p:cNvSpPr>
            <a:spLocks noGrp="1"/>
          </p:cNvSpPr>
          <p:nvPr>
            <p:ph type="title"/>
          </p:nvPr>
        </p:nvSpPr>
        <p:spPr>
          <a:xfrm>
            <a:off x="831987" y="343425"/>
            <a:ext cx="10521813" cy="1328139"/>
          </a:xfrm>
        </p:spPr>
        <p:txBody>
          <a:bodyPr>
            <a:normAutofit/>
          </a:bodyPr>
          <a:lstStyle/>
          <a:p>
            <a:r>
              <a:rPr lang="en-US" sz="4000"/>
              <a:t>James Weldon Johnson </a:t>
            </a:r>
            <a:r>
              <a:rPr lang="da-DK" sz="4000"/>
              <a:t>(1871 – 1938) </a:t>
            </a:r>
            <a:endParaRPr lang="en-US" sz="4000"/>
          </a:p>
        </p:txBody>
      </p:sp>
      <p:pic>
        <p:nvPicPr>
          <p:cNvPr id="1026" name="Picture 2" descr="Image result for james weldon johnson">
            <a:extLst>
              <a:ext uri="{FF2B5EF4-FFF2-40B4-BE49-F238E27FC236}">
                <a16:creationId xmlns:a16="http://schemas.microsoft.com/office/drawing/2014/main" id="{68A52AB1-18AD-4422-AD25-E71BA8114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29" r="-1" b="7011"/>
          <a:stretch/>
        </p:blipFill>
        <p:spPr bwMode="auto">
          <a:xfrm>
            <a:off x="831987" y="1843286"/>
            <a:ext cx="2626618" cy="29216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727F17-048C-476E-A4BD-B1E229E49840}"/>
              </a:ext>
            </a:extLst>
          </p:cNvPr>
          <p:cNvSpPr>
            <a:spLocks noGrp="1"/>
          </p:cNvSpPr>
          <p:nvPr>
            <p:ph idx="1"/>
          </p:nvPr>
        </p:nvSpPr>
        <p:spPr>
          <a:xfrm>
            <a:off x="3825380" y="1843280"/>
            <a:ext cx="7528417" cy="4285810"/>
          </a:xfrm>
        </p:spPr>
        <p:txBody>
          <a:bodyPr>
            <a:normAutofit/>
          </a:bodyPr>
          <a:lstStyle/>
          <a:p>
            <a:r>
              <a:rPr lang="en-US" sz="2000" dirty="0">
                <a:hlinkClick r:id="rId4"/>
              </a:rPr>
              <a:t>https://www.poetryfoundation.org/poems/46549/lift-every-voice-and-sing</a:t>
            </a:r>
            <a:r>
              <a:rPr lang="en-US" sz="2000" dirty="0"/>
              <a:t> </a:t>
            </a:r>
          </a:p>
          <a:p>
            <a:endParaRPr lang="en-US" sz="2000" dirty="0"/>
          </a:p>
          <a:p>
            <a:r>
              <a:rPr lang="en-US" sz="2000" dirty="0">
                <a:hlinkClick r:id="rId5"/>
              </a:rPr>
              <a:t>https://www.youtube.com/watch?v=8QK4p22LHtw</a:t>
            </a:r>
            <a:r>
              <a:rPr lang="en-US" sz="2000" dirty="0"/>
              <a:t>        </a:t>
            </a:r>
          </a:p>
          <a:p>
            <a:endParaRPr lang="en-US" sz="2000" dirty="0"/>
          </a:p>
          <a:p>
            <a:r>
              <a:rPr lang="en-US" sz="2000" dirty="0"/>
              <a:t>(p. 357 in our book chapter 15 “Lift </a:t>
            </a:r>
            <a:r>
              <a:rPr lang="en-US" sz="2000" dirty="0" err="1"/>
              <a:t>Ev’ry</a:t>
            </a:r>
            <a:r>
              <a:rPr lang="en-US" sz="2000"/>
              <a:t> voice and Sing”)</a:t>
            </a:r>
            <a:endParaRPr lang="en-US" sz="2000" dirty="0"/>
          </a:p>
          <a:p>
            <a:endParaRPr lang="en-US" sz="2000" dirty="0"/>
          </a:p>
        </p:txBody>
      </p:sp>
      <p:sp>
        <p:nvSpPr>
          <p:cNvPr id="4" name="Slide Number Placeholder 3">
            <a:extLst>
              <a:ext uri="{FF2B5EF4-FFF2-40B4-BE49-F238E27FC236}">
                <a16:creationId xmlns:a16="http://schemas.microsoft.com/office/drawing/2014/main" id="{EBBCB775-FA32-4EC0-8BC7-981B14C65740}"/>
              </a:ext>
            </a:extLst>
          </p:cNvPr>
          <p:cNvSpPr>
            <a:spLocks noGrp="1"/>
          </p:cNvSpPr>
          <p:nvPr>
            <p:ph type="sldNum" sz="quarter" idx="12"/>
          </p:nvPr>
        </p:nvSpPr>
        <p:spPr/>
        <p:txBody>
          <a:bodyPr/>
          <a:lstStyle/>
          <a:p>
            <a:fld id="{D50A5662-EDC8-44E9-B6B9-8A3C4949B13E}" type="slidenum">
              <a:rPr lang="en-US" smtClean="0"/>
              <a:t>20</a:t>
            </a:fld>
            <a:endParaRPr lang="en-US"/>
          </a:p>
        </p:txBody>
      </p:sp>
    </p:spTree>
    <p:extLst>
      <p:ext uri="{BB962C8B-B14F-4D97-AF65-F5344CB8AC3E}">
        <p14:creationId xmlns:p14="http://schemas.microsoft.com/office/powerpoint/2010/main" val="208508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looking at the camera&#10;&#10;Description automatically generated">
            <a:extLst>
              <a:ext uri="{FF2B5EF4-FFF2-40B4-BE49-F238E27FC236}">
                <a16:creationId xmlns:a16="http://schemas.microsoft.com/office/drawing/2014/main" id="{ED4FD679-2219-44D5-B52E-C668317A79DE}"/>
              </a:ext>
            </a:extLst>
          </p:cNvPr>
          <p:cNvPicPr>
            <a:picLocks noChangeAspect="1"/>
          </p:cNvPicPr>
          <p:nvPr/>
        </p:nvPicPr>
        <p:blipFill rotWithShape="1">
          <a:blip r:embed="rId3">
            <a:extLst>
              <a:ext uri="{28A0092B-C50C-407E-A947-70E740481C1C}">
                <a14:useLocalDpi xmlns:a14="http://schemas.microsoft.com/office/drawing/2010/main" val="0"/>
              </a:ext>
            </a:extLst>
          </a:blip>
          <a:srcRect t="15706" b="16134"/>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8956B7-665E-41CF-B9CF-176CC533AAA8}"/>
              </a:ext>
            </a:extLst>
          </p:cNvPr>
          <p:cNvSpPr>
            <a:spLocks noGrp="1"/>
          </p:cNvSpPr>
          <p:nvPr>
            <p:ph type="title"/>
          </p:nvPr>
        </p:nvSpPr>
        <p:spPr>
          <a:xfrm>
            <a:off x="5827048" y="444272"/>
            <a:ext cx="5721484" cy="1325563"/>
          </a:xfrm>
        </p:spPr>
        <p:txBody>
          <a:bodyPr>
            <a:normAutofit/>
          </a:bodyPr>
          <a:lstStyle/>
          <a:p>
            <a:r>
              <a:rPr lang="en-US"/>
              <a:t>Georgia Douglas Johnson (1880-1966)</a:t>
            </a:r>
            <a:endParaRPr lang="en-US" dirty="0"/>
          </a:p>
        </p:txBody>
      </p:sp>
      <p:sp>
        <p:nvSpPr>
          <p:cNvPr id="3" name="Content Placeholder 2">
            <a:extLst>
              <a:ext uri="{FF2B5EF4-FFF2-40B4-BE49-F238E27FC236}">
                <a16:creationId xmlns:a16="http://schemas.microsoft.com/office/drawing/2014/main" id="{87A2F617-0026-4451-94D8-93ECB231D472}"/>
              </a:ext>
            </a:extLst>
          </p:cNvPr>
          <p:cNvSpPr>
            <a:spLocks noGrp="1"/>
          </p:cNvSpPr>
          <p:nvPr>
            <p:ph idx="1"/>
          </p:nvPr>
        </p:nvSpPr>
        <p:spPr>
          <a:xfrm>
            <a:off x="5827048" y="1904772"/>
            <a:ext cx="5721484" cy="4351338"/>
          </a:xfrm>
        </p:spPr>
        <p:txBody>
          <a:bodyPr>
            <a:normAutofit/>
          </a:bodyPr>
          <a:lstStyle/>
          <a:p>
            <a:r>
              <a:rPr lang="en-US" dirty="0">
                <a:hlinkClick r:id="rId4"/>
              </a:rPr>
              <a:t>https://www.poetryfoundation.org/poems/52494/the-heart-of-a-woman</a:t>
            </a:r>
            <a:r>
              <a:rPr lang="en-US" dirty="0"/>
              <a:t> </a:t>
            </a:r>
          </a:p>
          <a:p>
            <a:r>
              <a:rPr lang="en-US" dirty="0"/>
              <a:t>Her home became the gathering place for Harlem Renaissance writers in Washington DC</a:t>
            </a:r>
          </a:p>
          <a:p>
            <a:r>
              <a:rPr lang="en-US" dirty="0"/>
              <a:t>She published 4 books of poetry</a:t>
            </a:r>
          </a:p>
          <a:p>
            <a:r>
              <a:rPr lang="en-US" sz="2800" dirty="0"/>
              <a:t>(“Motherhood” is on p. 239 in our book chapter 10 “Children”)</a:t>
            </a:r>
            <a:endParaRPr lang="en-US" dirty="0"/>
          </a:p>
          <a:p>
            <a:endParaRPr lang="en-US" dirty="0"/>
          </a:p>
        </p:txBody>
      </p:sp>
      <p:sp>
        <p:nvSpPr>
          <p:cNvPr id="4" name="Slide Number Placeholder 3">
            <a:extLst>
              <a:ext uri="{FF2B5EF4-FFF2-40B4-BE49-F238E27FC236}">
                <a16:creationId xmlns:a16="http://schemas.microsoft.com/office/drawing/2014/main" id="{C6FD8156-60FC-4BBF-B628-32C180B1C394}"/>
              </a:ext>
            </a:extLst>
          </p:cNvPr>
          <p:cNvSpPr>
            <a:spLocks noGrp="1"/>
          </p:cNvSpPr>
          <p:nvPr>
            <p:ph type="sldNum" sz="quarter" idx="12"/>
          </p:nvPr>
        </p:nvSpPr>
        <p:spPr/>
        <p:txBody>
          <a:bodyPr/>
          <a:lstStyle/>
          <a:p>
            <a:fld id="{D50A5662-EDC8-44E9-B6B9-8A3C4949B13E}" type="slidenum">
              <a:rPr lang="en-US" smtClean="0"/>
              <a:t>21</a:t>
            </a:fld>
            <a:endParaRPr lang="en-US"/>
          </a:p>
        </p:txBody>
      </p:sp>
    </p:spTree>
    <p:extLst>
      <p:ext uri="{BB962C8B-B14F-4D97-AF65-F5344CB8AC3E}">
        <p14:creationId xmlns:p14="http://schemas.microsoft.com/office/powerpoint/2010/main" val="2560828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989EF-7040-48E1-89AE-4BBDBE2E59FE}"/>
              </a:ext>
            </a:extLst>
          </p:cNvPr>
          <p:cNvSpPr>
            <a:spLocks noGrp="1"/>
          </p:cNvSpPr>
          <p:nvPr>
            <p:ph type="title"/>
          </p:nvPr>
        </p:nvSpPr>
        <p:spPr>
          <a:xfrm>
            <a:off x="6194716" y="739978"/>
            <a:ext cx="5334930" cy="4308011"/>
          </a:xfrm>
        </p:spPr>
        <p:txBody>
          <a:bodyPr vert="horz" lIns="91440" tIns="45720" rIns="91440" bIns="45720" rtlCol="0" anchor="b">
            <a:normAutofit/>
          </a:bodyPr>
          <a:lstStyle/>
          <a:p>
            <a:pPr algn="ctr"/>
            <a:r>
              <a:rPr lang="en-US" sz="6000" dirty="0"/>
              <a:t>Anne Spencer (1882-1975)</a:t>
            </a:r>
            <a:br>
              <a:rPr lang="en-US" sz="6000" dirty="0"/>
            </a:br>
            <a:br>
              <a:rPr lang="en-US" sz="6000" dirty="0"/>
            </a:br>
            <a:endParaRPr lang="en-US" sz="6000" dirty="0"/>
          </a:p>
        </p:txBody>
      </p:sp>
      <p:sp>
        <p:nvSpPr>
          <p:cNvPr id="1029" name="Freeform: Shape 13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0" name="Freeform: Shape 13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1" name="Freeform: Shape 14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2" name="Freeform: Shape 14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About Anne Spencer | Academy of American Poets">
            <a:extLst>
              <a:ext uri="{FF2B5EF4-FFF2-40B4-BE49-F238E27FC236}">
                <a16:creationId xmlns:a16="http://schemas.microsoft.com/office/drawing/2014/main" id="{D43FA9CD-D0CC-4D33-AD06-68375778D69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328"/>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BB5E5C03-76C4-4607-A43E-6DE29A58F4FB}"/>
              </a:ext>
            </a:extLst>
          </p:cNvPr>
          <p:cNvSpPr/>
          <p:nvPr/>
        </p:nvSpPr>
        <p:spPr>
          <a:xfrm>
            <a:off x="6194715" y="3836197"/>
            <a:ext cx="5334931" cy="2189214"/>
          </a:xfrm>
          <a:prstGeom prst="rect">
            <a:avLst/>
          </a:prstGeom>
        </p:spPr>
        <p:txBody>
          <a:bodyPr vert="horz" lIns="91440" tIns="45720" rIns="91440" bIns="45720" rtlCol="0">
            <a:normAutofit/>
          </a:bodyPr>
          <a:lstStyle/>
          <a:p>
            <a:pPr algn="ctr">
              <a:lnSpc>
                <a:spcPct val="90000"/>
              </a:lnSpc>
              <a:spcBef>
                <a:spcPts val="1000"/>
              </a:spcBef>
            </a:pPr>
            <a:endParaRPr lang="en-US" sz="2400" dirty="0"/>
          </a:p>
        </p:txBody>
      </p:sp>
      <p:sp>
        <p:nvSpPr>
          <p:cNvPr id="3" name="Slide Number Placeholder 2">
            <a:extLst>
              <a:ext uri="{FF2B5EF4-FFF2-40B4-BE49-F238E27FC236}">
                <a16:creationId xmlns:a16="http://schemas.microsoft.com/office/drawing/2014/main" id="{11D27066-79DC-4A8D-AE56-9C2A8F42742F}"/>
              </a:ext>
            </a:extLst>
          </p:cNvPr>
          <p:cNvSpPr>
            <a:spLocks noGrp="1"/>
          </p:cNvSpPr>
          <p:nvPr>
            <p:ph type="sldNum" sz="quarter" idx="12"/>
          </p:nvPr>
        </p:nvSpPr>
        <p:spPr/>
        <p:txBody>
          <a:bodyPr/>
          <a:lstStyle/>
          <a:p>
            <a:fld id="{D50A5662-EDC8-44E9-B6B9-8A3C4949B13E}" type="slidenum">
              <a:rPr lang="en-US" smtClean="0"/>
              <a:t>22</a:t>
            </a:fld>
            <a:endParaRPr lang="en-US"/>
          </a:p>
        </p:txBody>
      </p:sp>
    </p:spTree>
    <p:extLst>
      <p:ext uri="{BB962C8B-B14F-4D97-AF65-F5344CB8AC3E}">
        <p14:creationId xmlns:p14="http://schemas.microsoft.com/office/powerpoint/2010/main" val="1241008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1DF6A5A-A441-41B6-9203-CD24D9E1C871}"/>
              </a:ext>
            </a:extLst>
          </p:cNvPr>
          <p:cNvSpPr>
            <a:spLocks noGrp="1"/>
          </p:cNvSpPr>
          <p:nvPr>
            <p:ph type="title"/>
          </p:nvPr>
        </p:nvSpPr>
        <p:spPr>
          <a:xfrm>
            <a:off x="1032163" y="365125"/>
            <a:ext cx="5393361" cy="1325563"/>
          </a:xfrm>
        </p:spPr>
        <p:txBody>
          <a:bodyPr>
            <a:normAutofit/>
          </a:bodyPr>
          <a:lstStyle/>
          <a:p>
            <a:r>
              <a:rPr lang="en-US"/>
              <a:t>*Claude McKay (1889-1948)</a:t>
            </a:r>
          </a:p>
        </p:txBody>
      </p:sp>
      <p:sp>
        <p:nvSpPr>
          <p:cNvPr id="3" name="Content Placeholder 2">
            <a:extLst>
              <a:ext uri="{FF2B5EF4-FFF2-40B4-BE49-F238E27FC236}">
                <a16:creationId xmlns:a16="http://schemas.microsoft.com/office/drawing/2014/main" id="{06CFF716-DA37-4D77-9E7E-19ED07C9012F}"/>
              </a:ext>
            </a:extLst>
          </p:cNvPr>
          <p:cNvSpPr>
            <a:spLocks noGrp="1"/>
          </p:cNvSpPr>
          <p:nvPr>
            <p:ph idx="1"/>
          </p:nvPr>
        </p:nvSpPr>
        <p:spPr>
          <a:xfrm>
            <a:off x="809920" y="1872760"/>
            <a:ext cx="6414370" cy="4351338"/>
          </a:xfrm>
        </p:spPr>
        <p:txBody>
          <a:bodyPr>
            <a:normAutofit lnSpcReduction="10000"/>
          </a:bodyPr>
          <a:lstStyle/>
          <a:p>
            <a:r>
              <a:rPr lang="en-US" sz="1800" dirty="0"/>
              <a:t>Born in Jamaica, moved to the US, then traveled widely in Europe from 1923-34.</a:t>
            </a:r>
          </a:p>
          <a:p>
            <a:r>
              <a:rPr lang="en-US" sz="1800" dirty="0"/>
              <a:t>He wrote his most famous poem “If We Must Die” during the Chicago race riots (1919). He was a train waiter on the Pennsylvania Railroad. He writes that the train staff carried revolvers and stayed together for protection.</a:t>
            </a:r>
          </a:p>
          <a:p>
            <a:r>
              <a:rPr lang="en-US" sz="1800" dirty="0">
                <a:hlinkClick r:id="rId3"/>
              </a:rPr>
              <a:t>https://www.poetryfoundation.org/poems/44694/if-we-must-die</a:t>
            </a:r>
            <a:r>
              <a:rPr lang="en-US" sz="1800" dirty="0"/>
              <a:t> (p. 115 in our book chapter 5)</a:t>
            </a:r>
          </a:p>
          <a:p>
            <a:endParaRPr lang="en-US" sz="1800" dirty="0"/>
          </a:p>
          <a:p>
            <a:r>
              <a:rPr lang="en-US" sz="1800" dirty="0">
                <a:hlinkClick r:id="rId4"/>
              </a:rPr>
              <a:t>https://www.poetryfoundation.org/podcasts/76739/constrained-to-honor-a-discussion-of-claude-mckays-if-we-must-die</a:t>
            </a:r>
            <a:r>
              <a:rPr lang="en-US" sz="1800" dirty="0"/>
              <a:t> (McKay reads)</a:t>
            </a:r>
          </a:p>
          <a:p>
            <a:endParaRPr lang="en-US" sz="1800" dirty="0"/>
          </a:p>
          <a:p>
            <a:r>
              <a:rPr lang="en-US" sz="1800" dirty="0">
                <a:hlinkClick r:id="rId5"/>
              </a:rPr>
              <a:t>https://www.poetryfoundation.org/poems/44697/the-tropics-in-new-york</a:t>
            </a:r>
            <a:r>
              <a:rPr lang="en-US" sz="1800" dirty="0"/>
              <a:t> </a:t>
            </a:r>
          </a:p>
        </p:txBody>
      </p:sp>
      <p:pic>
        <p:nvPicPr>
          <p:cNvPr id="1026" name="Picture 2" descr="Claude McKay - Poems, America &amp; Harlem Renaissance - Biography">
            <a:extLst>
              <a:ext uri="{FF2B5EF4-FFF2-40B4-BE49-F238E27FC236}">
                <a16:creationId xmlns:a16="http://schemas.microsoft.com/office/drawing/2014/main" id="{68614A73-4655-411B-806B-37DEAFFB0D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7921194" y="2037948"/>
            <a:ext cx="3926691" cy="392669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Arc 1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Oval 1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122ECEB-8AAC-4FB1-B347-4DE744DC3B48}"/>
              </a:ext>
            </a:extLst>
          </p:cNvPr>
          <p:cNvSpPr>
            <a:spLocks noGrp="1"/>
          </p:cNvSpPr>
          <p:nvPr>
            <p:ph type="sldNum" sz="quarter" idx="12"/>
          </p:nvPr>
        </p:nvSpPr>
        <p:spPr/>
        <p:txBody>
          <a:bodyPr/>
          <a:lstStyle/>
          <a:p>
            <a:fld id="{D50A5662-EDC8-44E9-B6B9-8A3C4949B13E}" type="slidenum">
              <a:rPr lang="en-US" smtClean="0"/>
              <a:t>23</a:t>
            </a:fld>
            <a:endParaRPr lang="en-US"/>
          </a:p>
        </p:txBody>
      </p:sp>
    </p:spTree>
    <p:extLst>
      <p:ext uri="{BB962C8B-B14F-4D97-AF65-F5344CB8AC3E}">
        <p14:creationId xmlns:p14="http://schemas.microsoft.com/office/powerpoint/2010/main" val="346142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Langston Hughes - Poems, Quotes &amp; Harlem Renaissance - Biography">
            <a:extLst>
              <a:ext uri="{FF2B5EF4-FFF2-40B4-BE49-F238E27FC236}">
                <a16:creationId xmlns:a16="http://schemas.microsoft.com/office/drawing/2014/main" id="{BC0F9762-A412-4FE7-ACAF-5BA9876237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1" r="1256" b="-1"/>
          <a:stretch/>
        </p:blipFill>
        <p:spPr bwMode="auto">
          <a:xfrm>
            <a:off x="651698" y="2315707"/>
            <a:ext cx="2354894" cy="216035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0" name="Arc 19">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F55EA1-E2C4-467A-97DF-DFF7CD6D8DB6}"/>
              </a:ext>
            </a:extLst>
          </p:cNvPr>
          <p:cNvSpPr>
            <a:spLocks noGrp="1"/>
          </p:cNvSpPr>
          <p:nvPr>
            <p:ph type="title"/>
          </p:nvPr>
        </p:nvSpPr>
        <p:spPr>
          <a:xfrm>
            <a:off x="5827048" y="444272"/>
            <a:ext cx="5721484" cy="1325563"/>
          </a:xfrm>
        </p:spPr>
        <p:txBody>
          <a:bodyPr>
            <a:normAutofit/>
          </a:bodyPr>
          <a:lstStyle/>
          <a:p>
            <a:r>
              <a:rPr lang="en-US" dirty="0"/>
              <a:t>Langston Hughes (1901-1967)</a:t>
            </a:r>
          </a:p>
        </p:txBody>
      </p:sp>
      <p:sp>
        <p:nvSpPr>
          <p:cNvPr id="3" name="Content Placeholder 2">
            <a:extLst>
              <a:ext uri="{FF2B5EF4-FFF2-40B4-BE49-F238E27FC236}">
                <a16:creationId xmlns:a16="http://schemas.microsoft.com/office/drawing/2014/main" id="{5FED5C13-FC77-4B51-8AE3-840BDB03E191}"/>
              </a:ext>
            </a:extLst>
          </p:cNvPr>
          <p:cNvSpPr>
            <a:spLocks noGrp="1"/>
          </p:cNvSpPr>
          <p:nvPr>
            <p:ph idx="1"/>
          </p:nvPr>
        </p:nvSpPr>
        <p:spPr>
          <a:xfrm>
            <a:off x="3658290" y="1901936"/>
            <a:ext cx="7345413" cy="4351338"/>
          </a:xfrm>
        </p:spPr>
        <p:txBody>
          <a:bodyPr>
            <a:normAutofit/>
          </a:bodyPr>
          <a:lstStyle/>
          <a:p>
            <a:r>
              <a:rPr lang="en-US" sz="2400" dirty="0"/>
              <a:t>“I dream a world” </a:t>
            </a:r>
            <a:r>
              <a:rPr lang="en-US" sz="2400" dirty="0">
                <a:hlinkClick r:id="rId4"/>
              </a:rPr>
              <a:t>https://allpoetry.com/I-Dream-A-World</a:t>
            </a:r>
            <a:endParaRPr lang="en-US" sz="2400" dirty="0"/>
          </a:p>
          <a:p>
            <a:pPr lvl="1"/>
            <a:r>
              <a:rPr lang="en-US" dirty="0"/>
              <a:t>Read at John Lewis’s funeral July 30, 2020. </a:t>
            </a:r>
            <a:r>
              <a:rPr lang="en-US" sz="2000" dirty="0"/>
              <a:t>(p. 355 in our book chapter 15 “I Dream a World”)</a:t>
            </a:r>
          </a:p>
          <a:p>
            <a:r>
              <a:rPr lang="en-US" sz="2400" dirty="0"/>
              <a:t>“Harlem” </a:t>
            </a:r>
            <a:r>
              <a:rPr lang="en-US" sz="2400" dirty="0">
                <a:hlinkClick r:id="rId5"/>
              </a:rPr>
              <a:t>https://www.poetryfoundation.org/poems/46548/harlem</a:t>
            </a:r>
            <a:r>
              <a:rPr lang="en-US" sz="2400" dirty="0"/>
              <a:t> </a:t>
            </a:r>
          </a:p>
          <a:p>
            <a:r>
              <a:rPr lang="en-US" sz="2400" dirty="0"/>
              <a:t>“Rivers” </a:t>
            </a:r>
            <a:r>
              <a:rPr lang="en-US" sz="2400" dirty="0">
                <a:hlinkClick r:id="rId6"/>
              </a:rPr>
              <a:t>https://poets.org/poem/negro-speaks-rivers</a:t>
            </a:r>
            <a:r>
              <a:rPr lang="en-US" sz="2400" dirty="0"/>
              <a:t> </a:t>
            </a:r>
          </a:p>
          <a:p>
            <a:r>
              <a:rPr lang="en-US" sz="2000" dirty="0"/>
              <a:t>(p. 73 in our book chapter 4 “Like Walking out of Shadow”)</a:t>
            </a:r>
          </a:p>
          <a:p>
            <a:endParaRPr lang="en-US" sz="2400" dirty="0"/>
          </a:p>
          <a:p>
            <a:endParaRPr lang="en-US" sz="1700" dirty="0"/>
          </a:p>
        </p:txBody>
      </p:sp>
      <p:sp>
        <p:nvSpPr>
          <p:cNvPr id="5" name="Slide Number Placeholder 4">
            <a:extLst>
              <a:ext uri="{FF2B5EF4-FFF2-40B4-BE49-F238E27FC236}">
                <a16:creationId xmlns:a16="http://schemas.microsoft.com/office/drawing/2014/main" id="{AF41A2F3-E939-49DB-9DDE-2EC75A37A000}"/>
              </a:ext>
            </a:extLst>
          </p:cNvPr>
          <p:cNvSpPr>
            <a:spLocks noGrp="1"/>
          </p:cNvSpPr>
          <p:nvPr>
            <p:ph type="sldNum" sz="quarter" idx="12"/>
          </p:nvPr>
        </p:nvSpPr>
        <p:spPr/>
        <p:txBody>
          <a:bodyPr/>
          <a:lstStyle/>
          <a:p>
            <a:fld id="{D50A5662-EDC8-44E9-B6B9-8A3C4949B13E}" type="slidenum">
              <a:rPr lang="en-US" smtClean="0"/>
              <a:t>24</a:t>
            </a:fld>
            <a:endParaRPr lang="en-US"/>
          </a:p>
        </p:txBody>
      </p:sp>
    </p:spTree>
    <p:extLst>
      <p:ext uri="{BB962C8B-B14F-4D97-AF65-F5344CB8AC3E}">
        <p14:creationId xmlns:p14="http://schemas.microsoft.com/office/powerpoint/2010/main" val="1631362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erson, standing, person, photo&#10;&#10;Description automatically generated">
            <a:extLst>
              <a:ext uri="{FF2B5EF4-FFF2-40B4-BE49-F238E27FC236}">
                <a16:creationId xmlns:a16="http://schemas.microsoft.com/office/drawing/2014/main" id="{D577EE62-EC0D-48DC-B426-BA15B9A1791D}"/>
              </a:ext>
            </a:extLst>
          </p:cNvPr>
          <p:cNvPicPr>
            <a:picLocks noChangeAspect="1"/>
          </p:cNvPicPr>
          <p:nvPr/>
        </p:nvPicPr>
        <p:blipFill rotWithShape="1">
          <a:blip r:embed="rId3">
            <a:extLst>
              <a:ext uri="{28A0092B-C50C-407E-A947-70E740481C1C}">
                <a14:useLocalDpi xmlns:a14="http://schemas.microsoft.com/office/drawing/2010/main" val="0"/>
              </a:ext>
            </a:extLst>
          </a:blip>
          <a:srcRect b="33372"/>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63824D-69DF-40F1-B053-32D53B569439}"/>
              </a:ext>
            </a:extLst>
          </p:cNvPr>
          <p:cNvSpPr>
            <a:spLocks noGrp="1"/>
          </p:cNvSpPr>
          <p:nvPr>
            <p:ph type="title"/>
          </p:nvPr>
        </p:nvSpPr>
        <p:spPr>
          <a:xfrm>
            <a:off x="5827048" y="444272"/>
            <a:ext cx="5721484" cy="1325563"/>
          </a:xfrm>
        </p:spPr>
        <p:txBody>
          <a:bodyPr>
            <a:normAutofit/>
          </a:bodyPr>
          <a:lstStyle/>
          <a:p>
            <a:r>
              <a:rPr lang="en-US" dirty="0"/>
              <a:t>Gwendolyn Bennett (1902-1981)</a:t>
            </a:r>
          </a:p>
        </p:txBody>
      </p:sp>
      <p:sp>
        <p:nvSpPr>
          <p:cNvPr id="3" name="Content Placeholder 2">
            <a:extLst>
              <a:ext uri="{FF2B5EF4-FFF2-40B4-BE49-F238E27FC236}">
                <a16:creationId xmlns:a16="http://schemas.microsoft.com/office/drawing/2014/main" id="{F85A151B-25CE-44B5-A7DC-56D00E37C573}"/>
              </a:ext>
            </a:extLst>
          </p:cNvPr>
          <p:cNvSpPr>
            <a:spLocks noGrp="1"/>
          </p:cNvSpPr>
          <p:nvPr>
            <p:ph idx="1"/>
          </p:nvPr>
        </p:nvSpPr>
        <p:spPr>
          <a:xfrm>
            <a:off x="5827048" y="1904772"/>
            <a:ext cx="5721484" cy="4351338"/>
          </a:xfrm>
        </p:spPr>
        <p:txBody>
          <a:bodyPr>
            <a:normAutofit/>
          </a:bodyPr>
          <a:lstStyle/>
          <a:p>
            <a:r>
              <a:rPr lang="en-US" dirty="0"/>
              <a:t>Artist as well as poet &amp; prose writer.      </a:t>
            </a:r>
          </a:p>
          <a:p>
            <a:r>
              <a:rPr lang="en-US" dirty="0">
                <a:hlinkClick r:id="rId4"/>
              </a:rPr>
              <a:t>https://poets.org/poem/dark-girl</a:t>
            </a:r>
            <a:r>
              <a:rPr lang="en-US" dirty="0"/>
              <a:t>  </a:t>
            </a:r>
          </a:p>
          <a:p>
            <a:endParaRPr lang="en-US" dirty="0"/>
          </a:p>
          <a:p>
            <a:r>
              <a:rPr lang="en-US" dirty="0">
                <a:hlinkClick r:id="rId5"/>
              </a:rPr>
              <a:t>http://www.ctadams.com/gwendolynbennett2.html</a:t>
            </a:r>
            <a:r>
              <a:rPr lang="en-US" dirty="0"/>
              <a:t> </a:t>
            </a:r>
          </a:p>
        </p:txBody>
      </p:sp>
      <p:sp>
        <p:nvSpPr>
          <p:cNvPr id="4" name="Slide Number Placeholder 3">
            <a:extLst>
              <a:ext uri="{FF2B5EF4-FFF2-40B4-BE49-F238E27FC236}">
                <a16:creationId xmlns:a16="http://schemas.microsoft.com/office/drawing/2014/main" id="{7B4C66F5-92ED-4DF5-A0A1-5D5CE03D75B9}"/>
              </a:ext>
            </a:extLst>
          </p:cNvPr>
          <p:cNvSpPr>
            <a:spLocks noGrp="1"/>
          </p:cNvSpPr>
          <p:nvPr>
            <p:ph type="sldNum" sz="quarter" idx="12"/>
          </p:nvPr>
        </p:nvSpPr>
        <p:spPr/>
        <p:txBody>
          <a:bodyPr/>
          <a:lstStyle/>
          <a:p>
            <a:fld id="{D50A5662-EDC8-44E9-B6B9-8A3C4949B13E}" type="slidenum">
              <a:rPr lang="en-US" smtClean="0"/>
              <a:t>25</a:t>
            </a:fld>
            <a:endParaRPr lang="en-US"/>
          </a:p>
        </p:txBody>
      </p:sp>
    </p:spTree>
    <p:extLst>
      <p:ext uri="{BB962C8B-B14F-4D97-AF65-F5344CB8AC3E}">
        <p14:creationId xmlns:p14="http://schemas.microsoft.com/office/powerpoint/2010/main" val="195451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A74CD32F-F7C7-4428-B09F-FC2A7483EA96}"/>
              </a:ext>
            </a:extLst>
          </p:cNvPr>
          <p:cNvPicPr>
            <a:picLocks noChangeAspect="1"/>
          </p:cNvPicPr>
          <p:nvPr/>
        </p:nvPicPr>
        <p:blipFill rotWithShape="1">
          <a:blip r:embed="rId3">
            <a:extLst>
              <a:ext uri="{28A0092B-C50C-407E-A947-70E740481C1C}">
                <a14:useLocalDpi xmlns:a14="http://schemas.microsoft.com/office/drawing/2010/main" val="0"/>
              </a:ext>
            </a:extLst>
          </a:blip>
          <a:srcRect l="20266" r="14364" b="-1"/>
          <a:stretch/>
        </p:blipFill>
        <p:spPr>
          <a:xfrm>
            <a:off x="795129" y="564509"/>
            <a:ext cx="2368719" cy="241874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7F251-533A-4DA2-84EF-A6D3DE63A7F8}"/>
              </a:ext>
            </a:extLst>
          </p:cNvPr>
          <p:cNvSpPr>
            <a:spLocks noGrp="1"/>
          </p:cNvSpPr>
          <p:nvPr>
            <p:ph type="title"/>
          </p:nvPr>
        </p:nvSpPr>
        <p:spPr>
          <a:xfrm>
            <a:off x="4445996" y="290466"/>
            <a:ext cx="5721484" cy="1325563"/>
          </a:xfrm>
        </p:spPr>
        <p:txBody>
          <a:bodyPr>
            <a:normAutofit/>
          </a:bodyPr>
          <a:lstStyle/>
          <a:p>
            <a:r>
              <a:rPr lang="en-US" sz="2400" dirty="0" err="1"/>
              <a:t>Countée</a:t>
            </a:r>
            <a:r>
              <a:rPr lang="en-US" sz="2400" dirty="0"/>
              <a:t> Cullen (ne Porter) (1903-1946)</a:t>
            </a:r>
          </a:p>
        </p:txBody>
      </p:sp>
      <p:sp>
        <p:nvSpPr>
          <p:cNvPr id="3" name="Content Placeholder 2">
            <a:extLst>
              <a:ext uri="{FF2B5EF4-FFF2-40B4-BE49-F238E27FC236}">
                <a16:creationId xmlns:a16="http://schemas.microsoft.com/office/drawing/2014/main" id="{4A3BEC1B-54BA-4BEA-9518-84E6A649668E}"/>
              </a:ext>
            </a:extLst>
          </p:cNvPr>
          <p:cNvSpPr>
            <a:spLocks noGrp="1"/>
          </p:cNvSpPr>
          <p:nvPr>
            <p:ph idx="1"/>
          </p:nvPr>
        </p:nvSpPr>
        <p:spPr>
          <a:xfrm>
            <a:off x="5794513" y="1247735"/>
            <a:ext cx="4876658" cy="5451239"/>
          </a:xfrm>
        </p:spPr>
        <p:txBody>
          <a:bodyPr>
            <a:normAutofit/>
          </a:bodyPr>
          <a:lstStyle/>
          <a:p>
            <a:pPr marL="0" indent="0">
              <a:buNone/>
            </a:pPr>
            <a:endParaRPr lang="en-US" sz="2000" dirty="0"/>
          </a:p>
          <a:p>
            <a:pPr marL="0" indent="0" algn="ctr">
              <a:buNone/>
            </a:pPr>
            <a:r>
              <a:rPr lang="en-US" dirty="0"/>
              <a:t> </a:t>
            </a:r>
            <a:r>
              <a:rPr lang="en-US" sz="2000" dirty="0"/>
              <a:t>Heritage </a:t>
            </a:r>
          </a:p>
          <a:p>
            <a:pPr marL="0" indent="0">
              <a:buNone/>
            </a:pPr>
            <a:r>
              <a:rPr lang="en-US" sz="2000" dirty="0"/>
              <a:t>What is Africa to me:</a:t>
            </a:r>
          </a:p>
          <a:p>
            <a:pPr marL="0" indent="0">
              <a:buNone/>
            </a:pPr>
            <a:r>
              <a:rPr lang="en-US" sz="2000" dirty="0"/>
              <a:t> Copper sun or scarlet sea,</a:t>
            </a:r>
          </a:p>
          <a:p>
            <a:pPr marL="0" indent="0">
              <a:buNone/>
            </a:pPr>
            <a:r>
              <a:rPr lang="en-US" sz="2000" dirty="0"/>
              <a:t>Jungle star or jungle track,</a:t>
            </a:r>
          </a:p>
          <a:p>
            <a:pPr marL="0" indent="0">
              <a:buNone/>
            </a:pPr>
            <a:r>
              <a:rPr lang="en-US" sz="2000" dirty="0"/>
              <a:t> Strong bronzed men, or regal black</a:t>
            </a:r>
          </a:p>
          <a:p>
            <a:pPr marL="0" indent="0">
              <a:buNone/>
            </a:pPr>
            <a:r>
              <a:rPr lang="en-US" sz="2000" dirty="0"/>
              <a:t> Women from whose loins I sprang </a:t>
            </a:r>
          </a:p>
          <a:p>
            <a:pPr marL="0" indent="0">
              <a:buNone/>
            </a:pPr>
            <a:r>
              <a:rPr lang="en-US" sz="2000" dirty="0"/>
              <a:t>When the birds of Eden sang? </a:t>
            </a:r>
          </a:p>
          <a:p>
            <a:pPr marL="0" indent="0">
              <a:buNone/>
            </a:pPr>
            <a:r>
              <a:rPr lang="en-US" sz="2000" dirty="0"/>
              <a:t>One three centuries removed</a:t>
            </a:r>
          </a:p>
          <a:p>
            <a:pPr marL="0" indent="0">
              <a:buNone/>
            </a:pPr>
            <a:r>
              <a:rPr lang="en-US" sz="2000" dirty="0"/>
              <a:t> From the scenes his fathers loved, </a:t>
            </a:r>
          </a:p>
          <a:p>
            <a:pPr marL="0" indent="0">
              <a:buNone/>
            </a:pPr>
            <a:r>
              <a:rPr lang="en-US" sz="2000" dirty="0"/>
              <a:t> Spicy grove, cinnamon tree, </a:t>
            </a:r>
          </a:p>
          <a:p>
            <a:pPr marL="0" indent="0">
              <a:buNone/>
            </a:pPr>
            <a:r>
              <a:rPr lang="en-US" sz="2000" dirty="0"/>
              <a:t>What is Africa to me? </a:t>
            </a:r>
          </a:p>
          <a:p>
            <a:pPr marL="0" indent="0">
              <a:buNone/>
            </a:pPr>
            <a:r>
              <a:rPr lang="en-US" sz="2000" dirty="0"/>
              <a:t>. . . . . . </a:t>
            </a:r>
          </a:p>
        </p:txBody>
      </p:sp>
      <p:sp>
        <p:nvSpPr>
          <p:cNvPr id="7" name="Rectangle 6">
            <a:extLst>
              <a:ext uri="{FF2B5EF4-FFF2-40B4-BE49-F238E27FC236}">
                <a16:creationId xmlns:a16="http://schemas.microsoft.com/office/drawing/2014/main" id="{A167A030-CFFF-4F51-AAA1-07A94D904570}"/>
              </a:ext>
            </a:extLst>
          </p:cNvPr>
          <p:cNvSpPr/>
          <p:nvPr/>
        </p:nvSpPr>
        <p:spPr>
          <a:xfrm>
            <a:off x="9940" y="3874744"/>
            <a:ext cx="5075582" cy="2585323"/>
          </a:xfrm>
          <a:prstGeom prst="rect">
            <a:avLst/>
          </a:prstGeom>
        </p:spPr>
        <p:txBody>
          <a:bodyPr wrap="square">
            <a:spAutoFit/>
          </a:bodyPr>
          <a:lstStyle/>
          <a:p>
            <a:r>
              <a:rPr lang="en-US" dirty="0"/>
              <a:t>Graduated from DeWitt Clinton HS in NY, and Phi Beta Kappa from NYU. MA from Harvard 1926.</a:t>
            </a:r>
          </a:p>
          <a:p>
            <a:endParaRPr lang="en-US" dirty="0"/>
          </a:p>
          <a:p>
            <a:r>
              <a:rPr lang="en-US" dirty="0"/>
              <a:t>Published his first book, </a:t>
            </a:r>
            <a:r>
              <a:rPr lang="en-US" i="1" dirty="0"/>
              <a:t>Color</a:t>
            </a:r>
            <a:r>
              <a:rPr lang="en-US" dirty="0"/>
              <a:t>, when he graduated.</a:t>
            </a:r>
          </a:p>
          <a:p>
            <a:endParaRPr lang="en-US" dirty="0"/>
          </a:p>
          <a:p>
            <a:r>
              <a:rPr lang="en-US" dirty="0"/>
              <a:t>He advised Black writers to follow white European and American traditions, rather than African.</a:t>
            </a:r>
          </a:p>
          <a:p>
            <a:r>
              <a:rPr lang="en-US" dirty="0"/>
              <a:t> He wrote sonnets, some of which we’ll see next week!   </a:t>
            </a:r>
          </a:p>
        </p:txBody>
      </p:sp>
      <p:sp>
        <p:nvSpPr>
          <p:cNvPr id="4" name="Slide Number Placeholder 3">
            <a:extLst>
              <a:ext uri="{FF2B5EF4-FFF2-40B4-BE49-F238E27FC236}">
                <a16:creationId xmlns:a16="http://schemas.microsoft.com/office/drawing/2014/main" id="{EC09346C-9DB6-4F0C-B911-91CFAC8D2ACD}"/>
              </a:ext>
            </a:extLst>
          </p:cNvPr>
          <p:cNvSpPr>
            <a:spLocks noGrp="1"/>
          </p:cNvSpPr>
          <p:nvPr>
            <p:ph type="sldNum" sz="quarter" idx="12"/>
          </p:nvPr>
        </p:nvSpPr>
        <p:spPr/>
        <p:txBody>
          <a:bodyPr/>
          <a:lstStyle/>
          <a:p>
            <a:fld id="{D50A5662-EDC8-44E9-B6B9-8A3C4949B13E}" type="slidenum">
              <a:rPr lang="en-US" smtClean="0"/>
              <a:t>26</a:t>
            </a:fld>
            <a:endParaRPr lang="en-US"/>
          </a:p>
        </p:txBody>
      </p:sp>
    </p:spTree>
    <p:extLst>
      <p:ext uri="{BB962C8B-B14F-4D97-AF65-F5344CB8AC3E}">
        <p14:creationId xmlns:p14="http://schemas.microsoft.com/office/powerpoint/2010/main" val="291423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999E9-07E0-4261-B1F0-A45C6F8DF5FE}"/>
              </a:ext>
            </a:extLst>
          </p:cNvPr>
          <p:cNvSpPr>
            <a:spLocks noGrp="1"/>
          </p:cNvSpPr>
          <p:nvPr>
            <p:ph type="title" idx="4294967295"/>
          </p:nvPr>
        </p:nvSpPr>
        <p:spPr>
          <a:xfrm>
            <a:off x="589560" y="856180"/>
            <a:ext cx="4560584" cy="1128068"/>
          </a:xfrm>
        </p:spPr>
        <p:txBody>
          <a:bodyPr vert="horz" lIns="91440" tIns="45720" rIns="91440" bIns="45720" rtlCol="0" anchor="ctr">
            <a:normAutofit/>
          </a:bodyPr>
          <a:lstStyle/>
          <a:p>
            <a:r>
              <a:rPr lang="en-US" sz="3700"/>
              <a:t>Helene Johnson (1906—1995)</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415F75F-11BD-4F1F-8DFE-134ADD53F1E0}"/>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a:hlinkClick r:id="rId3"/>
              </a:rPr>
              <a:t>http://www.ctadams.com/helenejohnson5.html</a:t>
            </a:r>
            <a:r>
              <a:rPr lang="en-US" sz="2000"/>
              <a:t> </a:t>
            </a:r>
          </a:p>
          <a:p>
            <a:endParaRPr lang="en-US" sz="2000"/>
          </a:p>
          <a:p>
            <a:r>
              <a:rPr lang="en-US" sz="2000"/>
              <a:t>“Magalu”</a:t>
            </a:r>
          </a:p>
          <a:p>
            <a:r>
              <a:rPr lang="en-US" sz="2000"/>
              <a:t>Johnson was born in Boston. Never saw her father; was told he was Greek. Her mother worked as a “domestic.”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person, person, clothing, indoor&#10;&#10;Description automatically generated">
            <a:extLst>
              <a:ext uri="{FF2B5EF4-FFF2-40B4-BE49-F238E27FC236}">
                <a16:creationId xmlns:a16="http://schemas.microsoft.com/office/drawing/2014/main" id="{6BAD3DC6-140F-4471-8A3B-7644AAFA6E40}"/>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6715" r="5717" b="2"/>
          <a:stretch/>
        </p:blipFill>
        <p:spPr>
          <a:xfrm>
            <a:off x="5977788" y="799352"/>
            <a:ext cx="5425410" cy="5259296"/>
          </a:xfrm>
          <a:prstGeom prst="rect">
            <a:avLst/>
          </a:prstGeom>
        </p:spPr>
      </p:pic>
      <p:sp>
        <p:nvSpPr>
          <p:cNvPr id="3" name="Slide Number Placeholder 2">
            <a:extLst>
              <a:ext uri="{FF2B5EF4-FFF2-40B4-BE49-F238E27FC236}">
                <a16:creationId xmlns:a16="http://schemas.microsoft.com/office/drawing/2014/main" id="{FE8DCCBE-67D3-4B0F-AC73-6D4BFDC43912}"/>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D50A5662-EDC8-44E9-B6B9-8A3C4949B13E}" type="slidenum">
              <a:rPr lang="en-US" smtClean="0">
                <a:solidFill>
                  <a:prstClr val="black">
                    <a:tint val="75000"/>
                  </a:prstClr>
                </a:solidFill>
                <a:latin typeface="Calibri" panose="020F0502020204030204"/>
              </a:rPr>
              <a:pPr>
                <a:spcAft>
                  <a:spcPts val="600"/>
                </a:spcAft>
                <a:defRPr/>
              </a:pPr>
              <a:t>27</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11432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B5A43-070F-4ECA-B695-B048841CCA28}"/>
              </a:ext>
            </a:extLst>
          </p:cNvPr>
          <p:cNvSpPr>
            <a:spLocks noGrp="1"/>
          </p:cNvSpPr>
          <p:nvPr>
            <p:ph type="title"/>
          </p:nvPr>
        </p:nvSpPr>
        <p:spPr>
          <a:xfrm>
            <a:off x="594360" y="1209086"/>
            <a:ext cx="3876848" cy="4064925"/>
          </a:xfrm>
        </p:spPr>
        <p:txBody>
          <a:bodyPr anchor="ctr">
            <a:normAutofit/>
          </a:bodyPr>
          <a:lstStyle/>
          <a:p>
            <a:r>
              <a:rPr lang="en-US" sz="5000" b="1"/>
              <a:t>The Post-war period 1945-1960</a:t>
            </a:r>
          </a:p>
        </p:txBody>
      </p:sp>
      <p:grpSp>
        <p:nvGrpSpPr>
          <p:cNvPr id="14" name="Group 13">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5"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0430341-621A-45EE-84FE-26FE3C3FAAF3}"/>
              </a:ext>
            </a:extLst>
          </p:cNvPr>
          <p:cNvSpPr>
            <a:spLocks noGrp="1"/>
          </p:cNvSpPr>
          <p:nvPr>
            <p:ph type="sldNum" sz="quarter" idx="12"/>
          </p:nvPr>
        </p:nvSpPr>
        <p:spPr>
          <a:xfrm>
            <a:off x="8854440" y="6492240"/>
            <a:ext cx="2743200" cy="365125"/>
          </a:xfrm>
        </p:spPr>
        <p:txBody>
          <a:bodyPr>
            <a:normAutofit/>
          </a:bodyPr>
          <a:lstStyle/>
          <a:p>
            <a:pPr>
              <a:spcAft>
                <a:spcPts val="600"/>
              </a:spcAft>
            </a:pPr>
            <a:fld id="{D50A5662-EDC8-44E9-B6B9-8A3C4949B13E}" type="slidenum">
              <a:rPr lang="en-US">
                <a:solidFill>
                  <a:schemeClr val="bg1"/>
                </a:solidFill>
              </a:rPr>
              <a:pPr>
                <a:spcAft>
                  <a:spcPts val="600"/>
                </a:spcAft>
              </a:pPr>
              <a:t>28</a:t>
            </a:fld>
            <a:endParaRPr lang="en-US">
              <a:solidFill>
                <a:schemeClr val="bg1"/>
              </a:solidFill>
            </a:endParaRPr>
          </a:p>
        </p:txBody>
      </p:sp>
      <p:graphicFrame>
        <p:nvGraphicFramePr>
          <p:cNvPr id="6" name="Content Placeholder 2">
            <a:extLst>
              <a:ext uri="{FF2B5EF4-FFF2-40B4-BE49-F238E27FC236}">
                <a16:creationId xmlns:a16="http://schemas.microsoft.com/office/drawing/2014/main" id="{FE65EE11-1D86-46CB-B299-9133926BCD2E}"/>
              </a:ext>
            </a:extLst>
          </p:cNvPr>
          <p:cNvGraphicFramePr>
            <a:graphicFrameLocks noGrp="1"/>
          </p:cNvGraphicFramePr>
          <p:nvPr>
            <p:ph idx="1"/>
            <p:extLst>
              <p:ext uri="{D42A27DB-BD31-4B8C-83A1-F6EECF244321}">
                <p14:modId xmlns:p14="http://schemas.microsoft.com/office/powerpoint/2010/main" val="2486789855"/>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39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D20675B-CE5C-450B-BDF8-8DA963278607}"/>
              </a:ext>
            </a:extLst>
          </p:cNvPr>
          <p:cNvSpPr>
            <a:spLocks noGrp="1"/>
          </p:cNvSpPr>
          <p:nvPr>
            <p:ph type="title"/>
          </p:nvPr>
        </p:nvSpPr>
        <p:spPr>
          <a:xfrm>
            <a:off x="838200" y="643467"/>
            <a:ext cx="2951205" cy="5571066"/>
          </a:xfrm>
        </p:spPr>
        <p:txBody>
          <a:bodyPr>
            <a:normAutofit/>
          </a:bodyPr>
          <a:lstStyle/>
          <a:p>
            <a:r>
              <a:rPr lang="en-US">
                <a:solidFill>
                  <a:srgbClr val="FFFFFF"/>
                </a:solidFill>
              </a:rPr>
              <a:t>Male poets of the post-war period</a:t>
            </a:r>
          </a:p>
        </p:txBody>
      </p:sp>
      <p:sp>
        <p:nvSpPr>
          <p:cNvPr id="4" name="Slide Number Placeholder 3">
            <a:extLst>
              <a:ext uri="{FF2B5EF4-FFF2-40B4-BE49-F238E27FC236}">
                <a16:creationId xmlns:a16="http://schemas.microsoft.com/office/drawing/2014/main" id="{E829330A-091F-4C49-901F-694CC42DF09C}"/>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a:solidFill>
                  <a:srgbClr val="898989"/>
                </a:solidFill>
              </a:rPr>
              <a:pPr>
                <a:spcAft>
                  <a:spcPts val="600"/>
                </a:spcAft>
              </a:pPr>
              <a:t>29</a:t>
            </a:fld>
            <a:endParaRPr lang="en-US">
              <a:solidFill>
                <a:srgbClr val="898989"/>
              </a:solidFill>
            </a:endParaRPr>
          </a:p>
        </p:txBody>
      </p:sp>
      <p:graphicFrame>
        <p:nvGraphicFramePr>
          <p:cNvPr id="6" name="Content Placeholder 2">
            <a:extLst>
              <a:ext uri="{FF2B5EF4-FFF2-40B4-BE49-F238E27FC236}">
                <a16:creationId xmlns:a16="http://schemas.microsoft.com/office/drawing/2014/main" id="{4439EFA0-1746-42C8-88F6-1E56DB2CCFC8}"/>
              </a:ext>
            </a:extLst>
          </p:cNvPr>
          <p:cNvGraphicFramePr>
            <a:graphicFrameLocks noGrp="1"/>
          </p:cNvGraphicFramePr>
          <p:nvPr>
            <p:ph idx="1"/>
            <p:extLst>
              <p:ext uri="{D42A27DB-BD31-4B8C-83A1-F6EECF244321}">
                <p14:modId xmlns:p14="http://schemas.microsoft.com/office/powerpoint/2010/main" val="98385028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4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CBCB-76A2-4A44-972E-1DBF94518192}"/>
              </a:ext>
            </a:extLst>
          </p:cNvPr>
          <p:cNvSpPr>
            <a:spLocks noGrp="1"/>
          </p:cNvSpPr>
          <p:nvPr>
            <p:ph type="title"/>
          </p:nvPr>
        </p:nvSpPr>
        <p:spPr>
          <a:xfrm>
            <a:off x="905933" y="551391"/>
            <a:ext cx="10515600" cy="1325563"/>
          </a:xfrm>
        </p:spPr>
        <p:txBody>
          <a:bodyPr>
            <a:normAutofit/>
          </a:bodyPr>
          <a:lstStyle/>
          <a:p>
            <a:r>
              <a:rPr lang="en-US" sz="2400" b="1" dirty="0"/>
              <a:t>Some anthologies</a:t>
            </a:r>
          </a:p>
        </p:txBody>
      </p:sp>
      <p:sp>
        <p:nvSpPr>
          <p:cNvPr id="3" name="Content Placeholder 2">
            <a:extLst>
              <a:ext uri="{FF2B5EF4-FFF2-40B4-BE49-F238E27FC236}">
                <a16:creationId xmlns:a16="http://schemas.microsoft.com/office/drawing/2014/main" id="{7B066889-625C-4D7C-A8A8-109ADC90FF9C}"/>
              </a:ext>
            </a:extLst>
          </p:cNvPr>
          <p:cNvSpPr>
            <a:spLocks noGrp="1"/>
          </p:cNvSpPr>
          <p:nvPr>
            <p:ph idx="1"/>
          </p:nvPr>
        </p:nvSpPr>
        <p:spPr>
          <a:xfrm>
            <a:off x="838200" y="1456267"/>
            <a:ext cx="10515600" cy="5181600"/>
          </a:xfrm>
        </p:spPr>
        <p:txBody>
          <a:bodyPr>
            <a:normAutofit/>
          </a:bodyPr>
          <a:lstStyle/>
          <a:p>
            <a:r>
              <a:rPr lang="en-US" sz="2400" dirty="0"/>
              <a:t>1931 </a:t>
            </a:r>
            <a:r>
              <a:rPr lang="en-US" sz="2400" i="1" dirty="0"/>
              <a:t>The book of American Negro Poetry </a:t>
            </a:r>
            <a:r>
              <a:rPr lang="en-US" sz="2400" dirty="0"/>
              <a:t>ed James Weldon Johnson, </a:t>
            </a:r>
          </a:p>
          <a:p>
            <a:r>
              <a:rPr lang="en-US" sz="2400" dirty="0"/>
              <a:t>1925 </a:t>
            </a:r>
            <a:r>
              <a:rPr lang="en-US" sz="2400" i="1" dirty="0"/>
              <a:t>The New Negro: Voices of the Harlem Renaissance,</a:t>
            </a:r>
            <a:r>
              <a:rPr lang="en-US" sz="2400" dirty="0"/>
              <a:t> ed. Alain Locke, </a:t>
            </a:r>
          </a:p>
          <a:p>
            <a:r>
              <a:rPr lang="en-US" sz="2400" dirty="0"/>
              <a:t>1941 </a:t>
            </a:r>
            <a:r>
              <a:rPr lang="en-US" sz="2400" i="1" dirty="0"/>
              <a:t>The Negro Caravan</a:t>
            </a:r>
            <a:r>
              <a:rPr lang="en-US" sz="2400" dirty="0"/>
              <a:t> ed. Sterling Brown et al. </a:t>
            </a:r>
          </a:p>
          <a:p>
            <a:r>
              <a:rPr lang="en-US" sz="2400" dirty="0"/>
              <a:t>1968: </a:t>
            </a:r>
            <a:r>
              <a:rPr lang="en-US" sz="2400" i="1" dirty="0"/>
              <a:t>Black Voices: An Anthology of Afro-American Literature.</a:t>
            </a:r>
          </a:p>
          <a:p>
            <a:r>
              <a:rPr lang="en-US" sz="2400" dirty="0"/>
              <a:t>1968: </a:t>
            </a:r>
            <a:r>
              <a:rPr lang="en-US" sz="2400" i="1" dirty="0"/>
              <a:t>Black Fire: An Anthology of Afro-American Writing. </a:t>
            </a:r>
            <a:r>
              <a:rPr lang="en-US" sz="2400" dirty="0"/>
              <a:t>Eds Baraka and Neal</a:t>
            </a:r>
          </a:p>
          <a:p>
            <a:r>
              <a:rPr lang="en-US" sz="2400" dirty="0"/>
              <a:t>1969: </a:t>
            </a:r>
            <a:r>
              <a:rPr lang="en-US" sz="2400" i="1" dirty="0"/>
              <a:t>The New Black Poetry. </a:t>
            </a:r>
            <a:r>
              <a:rPr lang="en-US" sz="2400" dirty="0"/>
              <a:t>Ed. Clarence Major</a:t>
            </a:r>
            <a:endParaRPr lang="en-US" sz="2400" i="1" dirty="0"/>
          </a:p>
          <a:p>
            <a:r>
              <a:rPr lang="en-US" sz="2400" dirty="0"/>
              <a:t>1985: </a:t>
            </a:r>
            <a:r>
              <a:rPr lang="en-US" sz="2400" i="1" dirty="0"/>
              <a:t>The Black Poets</a:t>
            </a:r>
            <a:r>
              <a:rPr lang="en-US" sz="2400" dirty="0"/>
              <a:t>. Ed. Dudley Randall</a:t>
            </a:r>
          </a:p>
          <a:p>
            <a:r>
              <a:rPr lang="en-US" sz="2400" dirty="0"/>
              <a:t>1998</a:t>
            </a:r>
            <a:r>
              <a:rPr lang="en-US" sz="2400" i="1" dirty="0"/>
              <a:t>  Call and Response: The Riverside Anthology of the African American Literary Tradition </a:t>
            </a:r>
            <a:r>
              <a:rPr lang="en-US" sz="2400" dirty="0"/>
              <a:t> ed. Patricia </a:t>
            </a:r>
            <a:r>
              <a:rPr lang="en-US" sz="2400" dirty="0" err="1"/>
              <a:t>Liggins</a:t>
            </a:r>
            <a:r>
              <a:rPr lang="en-US" sz="2400" dirty="0"/>
              <a:t> Hill et. Al, (includes a variety of literary forms in poetry and prose)</a:t>
            </a:r>
          </a:p>
          <a:p>
            <a:r>
              <a:rPr lang="en-US" sz="2400" dirty="0"/>
              <a:t>2005 </a:t>
            </a:r>
            <a:r>
              <a:rPr lang="en-US" sz="2400" i="1" dirty="0"/>
              <a:t>The Oxford Anthology of African-American Poetry </a:t>
            </a:r>
            <a:r>
              <a:rPr lang="en-US" sz="2400" dirty="0"/>
              <a:t>ed. Arnold </a:t>
            </a:r>
            <a:r>
              <a:rPr lang="en-US" sz="2400" dirty="0" err="1"/>
              <a:t>Rampersad</a:t>
            </a:r>
            <a:endParaRPr lang="en-US" sz="2400" dirty="0"/>
          </a:p>
          <a:p>
            <a:endParaRPr lang="en-US" sz="2400" dirty="0"/>
          </a:p>
          <a:p>
            <a:endParaRPr lang="en-US" dirty="0"/>
          </a:p>
          <a:p>
            <a:endParaRPr lang="en-US" i="1" dirty="0"/>
          </a:p>
          <a:p>
            <a:endParaRPr lang="en-US" i="1" dirty="0"/>
          </a:p>
        </p:txBody>
      </p:sp>
      <p:sp>
        <p:nvSpPr>
          <p:cNvPr id="4" name="Slide Number Placeholder 3">
            <a:extLst>
              <a:ext uri="{FF2B5EF4-FFF2-40B4-BE49-F238E27FC236}">
                <a16:creationId xmlns:a16="http://schemas.microsoft.com/office/drawing/2014/main" id="{BFF94B21-5618-4226-BF3D-CF0439A705BD}"/>
              </a:ext>
            </a:extLst>
          </p:cNvPr>
          <p:cNvSpPr>
            <a:spLocks noGrp="1"/>
          </p:cNvSpPr>
          <p:nvPr>
            <p:ph type="sldNum" sz="quarter" idx="12"/>
          </p:nvPr>
        </p:nvSpPr>
        <p:spPr/>
        <p:txBody>
          <a:bodyPr/>
          <a:lstStyle/>
          <a:p>
            <a:fld id="{D50A5662-EDC8-44E9-B6B9-8A3C4949B13E}" type="slidenum">
              <a:rPr lang="en-US" smtClean="0"/>
              <a:t>3</a:t>
            </a:fld>
            <a:endParaRPr lang="en-US"/>
          </a:p>
        </p:txBody>
      </p:sp>
    </p:spTree>
    <p:extLst>
      <p:ext uri="{BB962C8B-B14F-4D97-AF65-F5344CB8AC3E}">
        <p14:creationId xmlns:p14="http://schemas.microsoft.com/office/powerpoint/2010/main" val="2492735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AB5108A-1876-4A49-B0E2-A5EA51013BB1}"/>
              </a:ext>
            </a:extLst>
          </p:cNvPr>
          <p:cNvSpPr>
            <a:spLocks noGrp="1"/>
          </p:cNvSpPr>
          <p:nvPr>
            <p:ph type="title"/>
          </p:nvPr>
        </p:nvSpPr>
        <p:spPr>
          <a:xfrm>
            <a:off x="838200" y="643467"/>
            <a:ext cx="2951205" cy="5571066"/>
          </a:xfrm>
        </p:spPr>
        <p:txBody>
          <a:bodyPr>
            <a:normAutofit/>
          </a:bodyPr>
          <a:lstStyle/>
          <a:p>
            <a:r>
              <a:rPr lang="en-US">
                <a:solidFill>
                  <a:srgbClr val="FFFFFF"/>
                </a:solidFill>
              </a:rPr>
              <a:t>Women poets of the post-war period</a:t>
            </a:r>
          </a:p>
        </p:txBody>
      </p:sp>
      <p:sp>
        <p:nvSpPr>
          <p:cNvPr id="4" name="Slide Number Placeholder 3">
            <a:extLst>
              <a:ext uri="{FF2B5EF4-FFF2-40B4-BE49-F238E27FC236}">
                <a16:creationId xmlns:a16="http://schemas.microsoft.com/office/drawing/2014/main" id="{F2648009-2B06-4C68-B595-BAAFD0934BC5}"/>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a:solidFill>
                  <a:srgbClr val="898989"/>
                </a:solidFill>
              </a:rPr>
              <a:pPr>
                <a:spcAft>
                  <a:spcPts val="600"/>
                </a:spcAft>
              </a:pPr>
              <a:t>30</a:t>
            </a:fld>
            <a:endParaRPr lang="en-US">
              <a:solidFill>
                <a:srgbClr val="898989"/>
              </a:solidFill>
            </a:endParaRPr>
          </a:p>
        </p:txBody>
      </p:sp>
      <p:graphicFrame>
        <p:nvGraphicFramePr>
          <p:cNvPr id="6" name="Content Placeholder 2">
            <a:extLst>
              <a:ext uri="{FF2B5EF4-FFF2-40B4-BE49-F238E27FC236}">
                <a16:creationId xmlns:a16="http://schemas.microsoft.com/office/drawing/2014/main" id="{6B766711-FE13-45AE-B5E2-B959EBDF0DBD}"/>
              </a:ext>
            </a:extLst>
          </p:cNvPr>
          <p:cNvGraphicFramePr>
            <a:graphicFrameLocks noGrp="1"/>
          </p:cNvGraphicFramePr>
          <p:nvPr>
            <p:ph idx="1"/>
            <p:extLst>
              <p:ext uri="{D42A27DB-BD31-4B8C-83A1-F6EECF244321}">
                <p14:modId xmlns:p14="http://schemas.microsoft.com/office/powerpoint/2010/main" val="1469217496"/>
              </p:ext>
            </p:extLst>
          </p:nvPr>
        </p:nvGraphicFramePr>
        <p:xfrm>
          <a:off x="5207640" y="352426"/>
          <a:ext cx="6291714" cy="582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8881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1C02E0D-7F5B-4047-807E-C0B8FA8BA193}"/>
              </a:ext>
            </a:extLst>
          </p:cNvPr>
          <p:cNvSpPr>
            <a:spLocks noGrp="1"/>
          </p:cNvSpPr>
          <p:nvPr>
            <p:ph type="title"/>
          </p:nvPr>
        </p:nvSpPr>
        <p:spPr>
          <a:xfrm>
            <a:off x="838200" y="643467"/>
            <a:ext cx="2951205" cy="5571066"/>
          </a:xfrm>
        </p:spPr>
        <p:txBody>
          <a:bodyPr>
            <a:normAutofit/>
          </a:bodyPr>
          <a:lstStyle/>
          <a:p>
            <a:r>
              <a:rPr lang="en-US" b="1">
                <a:solidFill>
                  <a:srgbClr val="FFFFFF"/>
                </a:solidFill>
              </a:rPr>
              <a:t>Black Arts Movement</a:t>
            </a:r>
          </a:p>
        </p:txBody>
      </p:sp>
      <p:sp>
        <p:nvSpPr>
          <p:cNvPr id="4" name="Slide Number Placeholder 3">
            <a:extLst>
              <a:ext uri="{FF2B5EF4-FFF2-40B4-BE49-F238E27FC236}">
                <a16:creationId xmlns:a16="http://schemas.microsoft.com/office/drawing/2014/main" id="{E9FE89BF-B890-496D-85AF-FE592004A672}"/>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a:solidFill>
                  <a:srgbClr val="898989"/>
                </a:solidFill>
              </a:rPr>
              <a:pPr>
                <a:spcAft>
                  <a:spcPts val="600"/>
                </a:spcAft>
              </a:pPr>
              <a:t>31</a:t>
            </a:fld>
            <a:endParaRPr lang="en-US">
              <a:solidFill>
                <a:srgbClr val="898989"/>
              </a:solidFill>
            </a:endParaRPr>
          </a:p>
        </p:txBody>
      </p:sp>
      <p:graphicFrame>
        <p:nvGraphicFramePr>
          <p:cNvPr id="15" name="Content Placeholder 2">
            <a:extLst>
              <a:ext uri="{FF2B5EF4-FFF2-40B4-BE49-F238E27FC236}">
                <a16:creationId xmlns:a16="http://schemas.microsoft.com/office/drawing/2014/main" id="{0B8B8608-2F00-43BE-AA2A-0B1D92A73200}"/>
              </a:ext>
            </a:extLst>
          </p:cNvPr>
          <p:cNvGraphicFramePr>
            <a:graphicFrameLocks noGrp="1"/>
          </p:cNvGraphicFramePr>
          <p:nvPr>
            <p:ph idx="1"/>
            <p:extLst>
              <p:ext uri="{D42A27DB-BD31-4B8C-83A1-F6EECF244321}">
                <p14:modId xmlns:p14="http://schemas.microsoft.com/office/powerpoint/2010/main" val="116641341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778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954718-56E0-4681-B2CA-5C0E0E776532}"/>
              </a:ext>
            </a:extLst>
          </p:cNvPr>
          <p:cNvSpPr>
            <a:spLocks noGrp="1"/>
          </p:cNvSpPr>
          <p:nvPr>
            <p:ph type="title"/>
          </p:nvPr>
        </p:nvSpPr>
        <p:spPr>
          <a:xfrm>
            <a:off x="838200" y="365125"/>
            <a:ext cx="10515600" cy="1325563"/>
          </a:xfrm>
        </p:spPr>
        <p:txBody>
          <a:bodyPr>
            <a:normAutofit/>
          </a:bodyPr>
          <a:lstStyle/>
          <a:p>
            <a:r>
              <a:rPr lang="en-US" b="1" dirty="0"/>
              <a:t>1960s  Civil Rights Activism-- chronology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64BA68-94C4-470D-877E-D8B2B69DCA13}"/>
              </a:ext>
            </a:extLst>
          </p:cNvPr>
          <p:cNvSpPr>
            <a:spLocks noGrp="1"/>
          </p:cNvSpPr>
          <p:nvPr>
            <p:ph idx="1"/>
          </p:nvPr>
        </p:nvSpPr>
        <p:spPr>
          <a:xfrm>
            <a:off x="838200" y="1825625"/>
            <a:ext cx="10515600" cy="4351338"/>
          </a:xfrm>
        </p:spPr>
        <p:txBody>
          <a:bodyPr>
            <a:normAutofit/>
          </a:bodyPr>
          <a:lstStyle/>
          <a:p>
            <a:r>
              <a:rPr lang="en-US" dirty="0"/>
              <a:t>1963 Freedom March on Washington– “I have a dream” (powerful prose)</a:t>
            </a:r>
          </a:p>
          <a:p>
            <a:r>
              <a:rPr lang="en-US" dirty="0"/>
              <a:t>1965 Assassination of Malcolm X</a:t>
            </a:r>
          </a:p>
          <a:p>
            <a:r>
              <a:rPr lang="en-US" dirty="0"/>
              <a:t>1965 Voting Rights Act</a:t>
            </a:r>
          </a:p>
          <a:p>
            <a:r>
              <a:rPr lang="en-US" dirty="0"/>
              <a:t>1966 Black Panther Party founded</a:t>
            </a:r>
          </a:p>
          <a:p>
            <a:r>
              <a:rPr lang="en-US" dirty="0"/>
              <a:t>1968 Assassination of Martin Luther King, Jr.</a:t>
            </a:r>
          </a:p>
          <a:p>
            <a:r>
              <a:rPr lang="en-US" dirty="0"/>
              <a:t>2008, 2012 President Barack Obama</a:t>
            </a:r>
          </a:p>
          <a:p>
            <a:r>
              <a:rPr lang="en-US" dirty="0"/>
              <a:t>2019--- Black Lives Matter</a:t>
            </a:r>
          </a:p>
          <a:p>
            <a:endParaRPr lang="en-US" dirty="0"/>
          </a:p>
        </p:txBody>
      </p:sp>
      <p:sp>
        <p:nvSpPr>
          <p:cNvPr id="4" name="Slide Number Placeholder 3">
            <a:extLst>
              <a:ext uri="{FF2B5EF4-FFF2-40B4-BE49-F238E27FC236}">
                <a16:creationId xmlns:a16="http://schemas.microsoft.com/office/drawing/2014/main" id="{09D42E23-218D-46D9-9595-E9446D75F7AB}"/>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smtClean="0"/>
              <a:pPr>
                <a:spcAft>
                  <a:spcPts val="600"/>
                </a:spcAft>
              </a:pPr>
              <a:t>32</a:t>
            </a:fld>
            <a:endParaRPr lang="en-US"/>
          </a:p>
        </p:txBody>
      </p:sp>
    </p:spTree>
    <p:extLst>
      <p:ext uri="{BB962C8B-B14F-4D97-AF65-F5344CB8AC3E}">
        <p14:creationId xmlns:p14="http://schemas.microsoft.com/office/powerpoint/2010/main" val="180752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9268-AB0A-4CCE-86C5-A477C04A5CB7}"/>
              </a:ext>
            </a:extLst>
          </p:cNvPr>
          <p:cNvSpPr>
            <a:spLocks noGrp="1"/>
          </p:cNvSpPr>
          <p:nvPr>
            <p:ph type="title" idx="4294967295"/>
          </p:nvPr>
        </p:nvSpPr>
        <p:spPr>
          <a:xfrm>
            <a:off x="838200" y="365125"/>
            <a:ext cx="10515600" cy="1325563"/>
          </a:xfrm>
        </p:spPr>
        <p:txBody>
          <a:bodyPr/>
          <a:lstStyle/>
          <a:p>
            <a:r>
              <a:rPr lang="en-US" dirty="0"/>
              <a:t>Black arts poets</a:t>
            </a:r>
          </a:p>
        </p:txBody>
      </p:sp>
      <p:sp>
        <p:nvSpPr>
          <p:cNvPr id="3" name="Content Placeholder 2">
            <a:extLst>
              <a:ext uri="{FF2B5EF4-FFF2-40B4-BE49-F238E27FC236}">
                <a16:creationId xmlns:a16="http://schemas.microsoft.com/office/drawing/2014/main" id="{F6A97A92-5609-4466-8394-ACC4C9396673}"/>
              </a:ext>
            </a:extLst>
          </p:cNvPr>
          <p:cNvSpPr>
            <a:spLocks noGrp="1"/>
          </p:cNvSpPr>
          <p:nvPr>
            <p:ph sz="half" idx="1"/>
          </p:nvPr>
        </p:nvSpPr>
        <p:spPr/>
        <p:txBody>
          <a:bodyPr/>
          <a:lstStyle/>
          <a:p>
            <a:r>
              <a:rPr lang="en-US" dirty="0" err="1"/>
              <a:t>Amiri</a:t>
            </a:r>
            <a:r>
              <a:rPr lang="en-US" dirty="0"/>
              <a:t> Baraka</a:t>
            </a:r>
          </a:p>
          <a:p>
            <a:r>
              <a:rPr lang="en-US" dirty="0" err="1"/>
              <a:t>Haki</a:t>
            </a:r>
            <a:r>
              <a:rPr lang="en-US" dirty="0"/>
              <a:t> Madhubuti</a:t>
            </a:r>
          </a:p>
          <a:p>
            <a:r>
              <a:rPr lang="en-US" dirty="0"/>
              <a:t>Clarence Major</a:t>
            </a:r>
          </a:p>
          <a:p>
            <a:r>
              <a:rPr lang="en-US" dirty="0"/>
              <a:t>Eugene Perkins</a:t>
            </a:r>
          </a:p>
          <a:p>
            <a:r>
              <a:rPr lang="en-US" dirty="0"/>
              <a:t>Lorenzo Thomas</a:t>
            </a:r>
          </a:p>
          <a:p>
            <a:r>
              <a:rPr lang="en-US" dirty="0"/>
              <a:t>Conrad Kent Rivers</a:t>
            </a:r>
          </a:p>
          <a:p>
            <a:r>
              <a:rPr lang="en-US" dirty="0"/>
              <a:t>Gil Scott-Heron</a:t>
            </a:r>
          </a:p>
        </p:txBody>
      </p:sp>
      <p:sp>
        <p:nvSpPr>
          <p:cNvPr id="4" name="Content Placeholder 3">
            <a:extLst>
              <a:ext uri="{FF2B5EF4-FFF2-40B4-BE49-F238E27FC236}">
                <a16:creationId xmlns:a16="http://schemas.microsoft.com/office/drawing/2014/main" id="{E3D79B18-F9FF-48AB-8672-C051126A2DDA}"/>
              </a:ext>
            </a:extLst>
          </p:cNvPr>
          <p:cNvSpPr>
            <a:spLocks noGrp="1"/>
          </p:cNvSpPr>
          <p:nvPr>
            <p:ph sz="half" idx="2"/>
          </p:nvPr>
        </p:nvSpPr>
        <p:spPr/>
        <p:txBody>
          <a:bodyPr/>
          <a:lstStyle/>
          <a:p>
            <a:r>
              <a:rPr lang="en-US" dirty="0"/>
              <a:t>Sonia Sanchez</a:t>
            </a:r>
          </a:p>
          <a:p>
            <a:r>
              <a:rPr lang="en-US" dirty="0"/>
              <a:t>Carolyn Rodgers</a:t>
            </a:r>
          </a:p>
          <a:p>
            <a:r>
              <a:rPr lang="en-US" dirty="0"/>
              <a:t>Nikki Giovanni</a:t>
            </a:r>
          </a:p>
          <a:p>
            <a:r>
              <a:rPr lang="en-US" dirty="0"/>
              <a:t>Lucille Clifton</a:t>
            </a:r>
          </a:p>
          <a:p>
            <a:r>
              <a:rPr lang="en-US" dirty="0"/>
              <a:t>Jayne Cortez</a:t>
            </a:r>
          </a:p>
          <a:p>
            <a:r>
              <a:rPr lang="en-US" dirty="0"/>
              <a:t>Sarah Webster Fabio</a:t>
            </a:r>
          </a:p>
          <a:p>
            <a:endParaRPr lang="en-US" dirty="0"/>
          </a:p>
        </p:txBody>
      </p:sp>
      <p:sp>
        <p:nvSpPr>
          <p:cNvPr id="5" name="Slide Number Placeholder 4">
            <a:extLst>
              <a:ext uri="{FF2B5EF4-FFF2-40B4-BE49-F238E27FC236}">
                <a16:creationId xmlns:a16="http://schemas.microsoft.com/office/drawing/2014/main" id="{E24F742A-A908-4AA8-B726-F694732C09A4}"/>
              </a:ext>
            </a:extLst>
          </p:cNvPr>
          <p:cNvSpPr>
            <a:spLocks noGrp="1"/>
          </p:cNvSpPr>
          <p:nvPr>
            <p:ph type="sldNum" sz="quarter" idx="12"/>
          </p:nvPr>
        </p:nvSpPr>
        <p:spPr>
          <a:xfrm>
            <a:off x="8610600" y="6356350"/>
            <a:ext cx="2743200" cy="365125"/>
          </a:xfrm>
        </p:spPr>
        <p:txBody>
          <a:bodyPr/>
          <a:lstStyle/>
          <a:p>
            <a:fld id="{D50A5662-EDC8-44E9-B6B9-8A3C4949B13E}" type="slidenum">
              <a:rPr lang="en-US" smtClean="0"/>
              <a:t>33</a:t>
            </a:fld>
            <a:endParaRPr lang="en-US"/>
          </a:p>
        </p:txBody>
      </p:sp>
    </p:spTree>
    <p:extLst>
      <p:ext uri="{BB962C8B-B14F-4D97-AF65-F5344CB8AC3E}">
        <p14:creationId xmlns:p14="http://schemas.microsoft.com/office/powerpoint/2010/main" val="92161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7A39EB3-CFA9-439D-8494-3E3B5C99B340}"/>
              </a:ext>
            </a:extLst>
          </p:cNvPr>
          <p:cNvSpPr>
            <a:spLocks noGrp="1"/>
          </p:cNvSpPr>
          <p:nvPr>
            <p:ph type="title"/>
          </p:nvPr>
        </p:nvSpPr>
        <p:spPr>
          <a:xfrm>
            <a:off x="838200" y="365125"/>
            <a:ext cx="10515600" cy="1325563"/>
          </a:xfrm>
        </p:spPr>
        <p:txBody>
          <a:bodyPr>
            <a:normAutofit/>
          </a:bodyPr>
          <a:lstStyle/>
          <a:p>
            <a:r>
              <a:rPr lang="en-US" dirty="0"/>
              <a:t>Rap</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6349E7-8FC4-471F-8240-F60B782CA7AE}"/>
              </a:ext>
            </a:extLst>
          </p:cNvPr>
          <p:cNvSpPr>
            <a:spLocks noGrp="1"/>
          </p:cNvSpPr>
          <p:nvPr>
            <p:ph idx="1"/>
          </p:nvPr>
        </p:nvSpPr>
        <p:spPr>
          <a:xfrm>
            <a:off x="838200" y="1825625"/>
            <a:ext cx="10515600" cy="4351338"/>
          </a:xfrm>
        </p:spPr>
        <p:txBody>
          <a:bodyPr>
            <a:normAutofit/>
          </a:bodyPr>
          <a:lstStyle/>
          <a:p>
            <a:r>
              <a:rPr lang="en-US" dirty="0"/>
              <a:t>Associated with hip-hop, rap is spoken rhythmically (chanted) to a music background, featuring a 4-beat line.</a:t>
            </a:r>
          </a:p>
          <a:p>
            <a:r>
              <a:rPr lang="en-US" dirty="0"/>
              <a:t>Some of the major American rappers : Lil Jon, Ice Cube, Dr. Dre,  Grandmaster Flash, the Beastie Boys and Tupac Shakur. </a:t>
            </a:r>
          </a:p>
          <a:p>
            <a:r>
              <a:rPr lang="en-US" dirty="0"/>
              <a:t>John Wideman writes that rap music is an “</a:t>
            </a:r>
            <a:r>
              <a:rPr lang="en-US" dirty="0" err="1"/>
              <a:t>incan</a:t>
            </a:r>
            <a:r>
              <a:rPr lang="en-US" dirty="0"/>
              <a:t>[ta]tory use of the word to name, blame, shame, and summon power, the obligation of ritual to instruct and enthuse.”</a:t>
            </a:r>
          </a:p>
          <a:p>
            <a:endParaRPr lang="en-US" dirty="0"/>
          </a:p>
        </p:txBody>
      </p:sp>
      <p:sp>
        <p:nvSpPr>
          <p:cNvPr id="4" name="Slide Number Placeholder 3">
            <a:extLst>
              <a:ext uri="{FF2B5EF4-FFF2-40B4-BE49-F238E27FC236}">
                <a16:creationId xmlns:a16="http://schemas.microsoft.com/office/drawing/2014/main" id="{E912EFD0-937F-4D88-B5A0-B7E04FC3262D}"/>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smtClean="0"/>
              <a:pPr>
                <a:spcAft>
                  <a:spcPts val="600"/>
                </a:spcAft>
              </a:pPr>
              <a:t>34</a:t>
            </a:fld>
            <a:endParaRPr lang="en-US"/>
          </a:p>
        </p:txBody>
      </p:sp>
    </p:spTree>
    <p:extLst>
      <p:ext uri="{BB962C8B-B14F-4D97-AF65-F5344CB8AC3E}">
        <p14:creationId xmlns:p14="http://schemas.microsoft.com/office/powerpoint/2010/main" val="307104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EC5B-AD8B-45F9-89D9-52E65861163A}"/>
              </a:ext>
            </a:extLst>
          </p:cNvPr>
          <p:cNvSpPr>
            <a:spLocks noGrp="1"/>
          </p:cNvSpPr>
          <p:nvPr>
            <p:ph type="title"/>
          </p:nvPr>
        </p:nvSpPr>
        <p:spPr/>
        <p:txBody>
          <a:bodyPr/>
          <a:lstStyle/>
          <a:p>
            <a:r>
              <a:rPr lang="en-US" b="1" dirty="0"/>
              <a:t>Rap:</a:t>
            </a:r>
            <a:r>
              <a:rPr lang="en-US" dirty="0"/>
              <a:t> </a:t>
            </a:r>
            <a:r>
              <a:rPr lang="en-US" b="1" dirty="0"/>
              <a:t>Tupac Shakur born </a:t>
            </a:r>
            <a:r>
              <a:rPr lang="en-US" b="1" dirty="0" err="1"/>
              <a:t>Lesane</a:t>
            </a:r>
            <a:r>
              <a:rPr lang="en-US" b="1" dirty="0"/>
              <a:t> Parish Crooks </a:t>
            </a:r>
            <a:r>
              <a:rPr lang="en-US" dirty="0"/>
              <a:t>(1971-1996)</a:t>
            </a:r>
          </a:p>
        </p:txBody>
      </p:sp>
      <p:sp>
        <p:nvSpPr>
          <p:cNvPr id="3" name="Content Placeholder 2">
            <a:extLst>
              <a:ext uri="{FF2B5EF4-FFF2-40B4-BE49-F238E27FC236}">
                <a16:creationId xmlns:a16="http://schemas.microsoft.com/office/drawing/2014/main" id="{5D4AF207-3EE9-45F5-86EB-05F3C076F086}"/>
              </a:ext>
            </a:extLst>
          </p:cNvPr>
          <p:cNvSpPr>
            <a:spLocks noGrp="1"/>
          </p:cNvSpPr>
          <p:nvPr>
            <p:ph idx="1"/>
          </p:nvPr>
        </p:nvSpPr>
        <p:spPr/>
        <p:txBody>
          <a:bodyPr/>
          <a:lstStyle/>
          <a:p>
            <a:r>
              <a:rPr lang="en-US" dirty="0">
                <a:hlinkClick r:id="rId3"/>
              </a:rPr>
              <a:t>http://ohhla.com/anonymous/2_pac/the_lost/panther.2pc.txt</a:t>
            </a:r>
            <a:r>
              <a:rPr lang="en-US" dirty="0"/>
              <a:t> </a:t>
            </a:r>
          </a:p>
          <a:p>
            <a:endParaRPr lang="en-US" dirty="0"/>
          </a:p>
          <a:p>
            <a:r>
              <a:rPr lang="en-US" dirty="0">
                <a:hlinkClick r:id="rId4"/>
              </a:rPr>
              <a:t>https://www.youtube.com/watch?v=OoroT-M2G0I</a:t>
            </a:r>
            <a:r>
              <a:rPr lang="en-US" dirty="0"/>
              <a:t>  </a:t>
            </a:r>
          </a:p>
          <a:p>
            <a:r>
              <a:rPr lang="en-US" dirty="0"/>
              <a:t>“Much of Shakur's work has been noted for addressing contemporary social issues that plagued inner cities, and he is considered a symbol of resistance and activism against inequality.</a:t>
            </a:r>
            <a:r>
              <a:rPr lang="en-US" baseline="30000" dirty="0">
                <a:hlinkClick r:id="rId5"/>
              </a:rPr>
              <a:t>[7]</a:t>
            </a:r>
            <a:r>
              <a:rPr lang="en-US" baseline="30000" dirty="0"/>
              <a:t>”</a:t>
            </a:r>
            <a:endParaRPr lang="en-US" dirty="0"/>
          </a:p>
          <a:p>
            <a:r>
              <a:rPr lang="en-US" sz="1200" dirty="0"/>
              <a:t>Wikipedia</a:t>
            </a:r>
          </a:p>
          <a:p>
            <a:endParaRPr lang="en-US" dirty="0"/>
          </a:p>
          <a:p>
            <a:endParaRPr lang="en-US" dirty="0"/>
          </a:p>
        </p:txBody>
      </p:sp>
      <p:pic>
        <p:nvPicPr>
          <p:cNvPr id="4" name="Picture 3" descr="A person looking at the camera&#10;&#10;Description automatically generated">
            <a:extLst>
              <a:ext uri="{FF2B5EF4-FFF2-40B4-BE49-F238E27FC236}">
                <a16:creationId xmlns:a16="http://schemas.microsoft.com/office/drawing/2014/main" id="{3AE7C656-93D8-4ACF-AF63-49E6D183A4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9007" y="4216447"/>
            <a:ext cx="1628091" cy="2032227"/>
          </a:xfrm>
          <a:prstGeom prst="rect">
            <a:avLst/>
          </a:prstGeom>
        </p:spPr>
      </p:pic>
      <p:sp>
        <p:nvSpPr>
          <p:cNvPr id="5" name="Slide Number Placeholder 4">
            <a:extLst>
              <a:ext uri="{FF2B5EF4-FFF2-40B4-BE49-F238E27FC236}">
                <a16:creationId xmlns:a16="http://schemas.microsoft.com/office/drawing/2014/main" id="{2DED6E42-9BC5-4FF8-AF50-0992FC8D1134}"/>
              </a:ext>
            </a:extLst>
          </p:cNvPr>
          <p:cNvSpPr>
            <a:spLocks noGrp="1"/>
          </p:cNvSpPr>
          <p:nvPr>
            <p:ph type="sldNum" sz="quarter" idx="12"/>
          </p:nvPr>
        </p:nvSpPr>
        <p:spPr/>
        <p:txBody>
          <a:bodyPr/>
          <a:lstStyle/>
          <a:p>
            <a:fld id="{D50A5662-EDC8-44E9-B6B9-8A3C4949B13E}" type="slidenum">
              <a:rPr lang="en-US" smtClean="0"/>
              <a:t>35</a:t>
            </a:fld>
            <a:endParaRPr lang="en-US"/>
          </a:p>
        </p:txBody>
      </p:sp>
    </p:spTree>
    <p:extLst>
      <p:ext uri="{BB962C8B-B14F-4D97-AF65-F5344CB8AC3E}">
        <p14:creationId xmlns:p14="http://schemas.microsoft.com/office/powerpoint/2010/main" val="852141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EEA-827C-4707-91BF-34ADE1E63BF2}"/>
              </a:ext>
            </a:extLst>
          </p:cNvPr>
          <p:cNvSpPr>
            <a:spLocks noGrp="1"/>
          </p:cNvSpPr>
          <p:nvPr>
            <p:ph type="title"/>
          </p:nvPr>
        </p:nvSpPr>
        <p:spPr>
          <a:xfrm>
            <a:off x="4965430" y="-169682"/>
            <a:ext cx="6586491" cy="1527141"/>
          </a:xfrm>
        </p:spPr>
        <p:txBody>
          <a:bodyPr anchor="b">
            <a:normAutofit/>
          </a:bodyPr>
          <a:lstStyle/>
          <a:p>
            <a:r>
              <a:rPr lang="en-US" dirty="0"/>
              <a:t>Lucille Clifton (1936—2010)</a:t>
            </a:r>
          </a:p>
        </p:txBody>
      </p:sp>
      <p:sp>
        <p:nvSpPr>
          <p:cNvPr id="3" name="Content Placeholder 2">
            <a:extLst>
              <a:ext uri="{FF2B5EF4-FFF2-40B4-BE49-F238E27FC236}">
                <a16:creationId xmlns:a16="http://schemas.microsoft.com/office/drawing/2014/main" id="{9F45693B-E54A-4A78-97C3-A42852CD061C}"/>
              </a:ext>
            </a:extLst>
          </p:cNvPr>
          <p:cNvSpPr>
            <a:spLocks noGrp="1"/>
          </p:cNvSpPr>
          <p:nvPr>
            <p:ph idx="1"/>
          </p:nvPr>
        </p:nvSpPr>
        <p:spPr>
          <a:xfrm>
            <a:off x="4965431" y="1847850"/>
            <a:ext cx="6586489" cy="4873625"/>
          </a:xfrm>
        </p:spPr>
        <p:txBody>
          <a:bodyPr>
            <a:noAutofit/>
          </a:bodyPr>
          <a:lstStyle/>
          <a:p>
            <a:r>
              <a:rPr lang="en-US" sz="2000" dirty="0"/>
              <a:t>Her parents were poets and story tellers</a:t>
            </a:r>
          </a:p>
          <a:p>
            <a:r>
              <a:rPr lang="en-US" sz="2000" dirty="0"/>
              <a:t>Attended Howard University and Fredonia State Teachers College</a:t>
            </a:r>
          </a:p>
          <a:p>
            <a:r>
              <a:rPr lang="en-US" sz="2000" dirty="0"/>
              <a:t>Married Fred Clifton, Philosophy Professor at University of Buffalo; parented 6 children</a:t>
            </a:r>
          </a:p>
          <a:p>
            <a:r>
              <a:rPr lang="en-US" sz="2000" dirty="0"/>
              <a:t>“big  ideas in simple language”</a:t>
            </a:r>
          </a:p>
          <a:p>
            <a:r>
              <a:rPr lang="en-US" sz="2000" dirty="0"/>
              <a:t>1969 </a:t>
            </a:r>
            <a:r>
              <a:rPr lang="en-US" sz="2000" i="1" dirty="0"/>
              <a:t>Good Times: Poems</a:t>
            </a:r>
          </a:p>
          <a:p>
            <a:r>
              <a:rPr lang="en-US" sz="2000" dirty="0"/>
              <a:t>1979 poet laureate of Maryland</a:t>
            </a:r>
          </a:p>
          <a:p>
            <a:r>
              <a:rPr lang="en-US" sz="2000" dirty="0"/>
              <a:t>1985 Professor, University of California at </a:t>
            </a:r>
            <a:r>
              <a:rPr lang="en-US" sz="2000" dirty="0" err="1"/>
              <a:t>Stanta</a:t>
            </a:r>
            <a:r>
              <a:rPr lang="en-US" sz="2000" dirty="0"/>
              <a:t> Cruz</a:t>
            </a:r>
          </a:p>
          <a:p>
            <a:r>
              <a:rPr lang="en-US" sz="2000" dirty="0"/>
              <a:t>“Homage to my Hips”</a:t>
            </a:r>
          </a:p>
          <a:p>
            <a:r>
              <a:rPr lang="en-US" sz="2000" dirty="0"/>
              <a:t>“</a:t>
            </a:r>
            <a:r>
              <a:rPr lang="en-US" sz="2000" dirty="0">
                <a:hlinkClick r:id="rId3"/>
              </a:rPr>
              <a:t>https://vimeo.com/36987057</a:t>
            </a:r>
            <a:r>
              <a:rPr lang="en-US" sz="2000" dirty="0"/>
              <a:t> Homage to my Hips”</a:t>
            </a:r>
          </a:p>
        </p:txBody>
      </p:sp>
      <p:pic>
        <p:nvPicPr>
          <p:cNvPr id="1026" name="Picture 2" descr="Lucille Clifton Legacy and The Clifton House - Home | Facebook">
            <a:extLst>
              <a:ext uri="{FF2B5EF4-FFF2-40B4-BE49-F238E27FC236}">
                <a16:creationId xmlns:a16="http://schemas.microsoft.com/office/drawing/2014/main" id="{08D751C7-BE02-4052-9ED8-56A1532835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37" r="666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B558"/>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552D21B-0427-476B-B51F-9FB42E9FB1B3}"/>
              </a:ext>
            </a:extLst>
          </p:cNvPr>
          <p:cNvSpPr>
            <a:spLocks noGrp="1"/>
          </p:cNvSpPr>
          <p:nvPr>
            <p:ph type="sldNum" sz="quarter" idx="12"/>
          </p:nvPr>
        </p:nvSpPr>
        <p:spPr>
          <a:xfrm>
            <a:off x="10167042" y="6356350"/>
            <a:ext cx="1186758" cy="365125"/>
          </a:xfrm>
        </p:spPr>
        <p:txBody>
          <a:bodyPr>
            <a:normAutofit/>
          </a:bodyPr>
          <a:lstStyle/>
          <a:p>
            <a:pPr>
              <a:spcAft>
                <a:spcPts val="600"/>
              </a:spcAft>
            </a:pPr>
            <a:fld id="{D50A5662-EDC8-44E9-B6B9-8A3C4949B13E}" type="slidenum">
              <a:rPr lang="en-US" smtClean="0"/>
              <a:pPr>
                <a:spcAft>
                  <a:spcPts val="600"/>
                </a:spcAft>
              </a:pPr>
              <a:t>36</a:t>
            </a:fld>
            <a:endParaRPr lang="en-US"/>
          </a:p>
        </p:txBody>
      </p:sp>
    </p:spTree>
    <p:extLst>
      <p:ext uri="{BB962C8B-B14F-4D97-AF65-F5344CB8AC3E}">
        <p14:creationId xmlns:p14="http://schemas.microsoft.com/office/powerpoint/2010/main" val="50493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6A51813-976A-47A8-920F-E5AE49615B25}"/>
              </a:ext>
            </a:extLst>
          </p:cNvPr>
          <p:cNvSpPr>
            <a:spLocks noGrp="1"/>
          </p:cNvSpPr>
          <p:nvPr>
            <p:ph type="title"/>
          </p:nvPr>
        </p:nvSpPr>
        <p:spPr>
          <a:xfrm>
            <a:off x="6094105" y="802955"/>
            <a:ext cx="4977976" cy="1454051"/>
          </a:xfrm>
        </p:spPr>
        <p:txBody>
          <a:bodyPr>
            <a:normAutofit/>
          </a:bodyPr>
          <a:lstStyle/>
          <a:p>
            <a:r>
              <a:rPr lang="en-US">
                <a:solidFill>
                  <a:srgbClr val="000000"/>
                </a:solidFill>
              </a:rPr>
              <a:t>Natasha Trethewey </a:t>
            </a:r>
            <a:r>
              <a:rPr lang="en-US" dirty="0">
                <a:solidFill>
                  <a:srgbClr val="000000"/>
                </a:solidFill>
              </a:rPr>
              <a:t>(1966--- </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smiling for the camera&#10;&#10;Description automatically generated">
            <a:extLst>
              <a:ext uri="{FF2B5EF4-FFF2-40B4-BE49-F238E27FC236}">
                <a16:creationId xmlns:a16="http://schemas.microsoft.com/office/drawing/2014/main" id="{C524F77F-FA31-406B-90FD-5BE420DE075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7210" r="30209" b="-1"/>
          <a:stretch/>
        </p:blipFill>
        <p:spPr>
          <a:xfrm>
            <a:off x="333226" y="897131"/>
            <a:ext cx="4333985"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299A456-22B2-40AB-A05C-963976E55ADA}"/>
              </a:ext>
            </a:extLst>
          </p:cNvPr>
          <p:cNvSpPr>
            <a:spLocks noGrp="1"/>
          </p:cNvSpPr>
          <p:nvPr>
            <p:ph idx="1"/>
          </p:nvPr>
        </p:nvSpPr>
        <p:spPr>
          <a:xfrm>
            <a:off x="6090574" y="2421682"/>
            <a:ext cx="4977578" cy="3639289"/>
          </a:xfrm>
        </p:spPr>
        <p:txBody>
          <a:bodyPr anchor="ctr">
            <a:normAutofit/>
          </a:bodyPr>
          <a:lstStyle/>
          <a:p>
            <a:pPr marL="0" indent="0">
              <a:buNone/>
            </a:pPr>
            <a:r>
              <a:rPr lang="en-US" sz="2000" dirty="0">
                <a:solidFill>
                  <a:srgbClr val="000000"/>
                </a:solidFill>
                <a:hlinkClick r:id="rId5"/>
              </a:rPr>
              <a:t>https://www.poetryfoundation.org/poems/47538/history-lesson-56d2280d442a7</a:t>
            </a:r>
            <a:r>
              <a:rPr lang="en-US" sz="2000" dirty="0">
                <a:solidFill>
                  <a:srgbClr val="000000"/>
                </a:solidFill>
              </a:rPr>
              <a:t> </a:t>
            </a:r>
          </a:p>
          <a:p>
            <a:pPr marL="0" indent="0">
              <a:buNone/>
            </a:pPr>
            <a:endParaRPr lang="en-US" sz="2000" dirty="0">
              <a:solidFill>
                <a:srgbClr val="000000"/>
              </a:solidFill>
            </a:endParaRPr>
          </a:p>
          <a:p>
            <a:pPr marL="0" indent="0">
              <a:buNone/>
            </a:pPr>
            <a:r>
              <a:rPr lang="en-US" sz="2000" dirty="0">
                <a:solidFill>
                  <a:srgbClr val="000000"/>
                </a:solidFill>
                <a:hlinkClick r:id="rId6"/>
              </a:rPr>
              <a:t>https://www.poetryfoundation.org/poems/52891/flounder</a:t>
            </a:r>
            <a:r>
              <a:rPr lang="en-US" sz="2000" dirty="0">
                <a:solidFill>
                  <a:srgbClr val="000000"/>
                </a:solidFill>
              </a:rPr>
              <a:t> </a:t>
            </a:r>
          </a:p>
          <a:p>
            <a:pPr marL="0" indent="0">
              <a:buNone/>
            </a:pPr>
            <a:endParaRPr lang="en-US" sz="2000" dirty="0">
              <a:solidFill>
                <a:srgbClr val="000000"/>
              </a:solidFill>
            </a:endParaRPr>
          </a:p>
          <a:p>
            <a:pPr marL="0" indent="0">
              <a:buNone/>
            </a:pPr>
            <a:r>
              <a:rPr lang="en-US" sz="2000" dirty="0">
                <a:solidFill>
                  <a:srgbClr val="000000"/>
                </a:solidFill>
              </a:rPr>
              <a:t>Was twice a U.S. poet laureate, and was the poet laureate of Mississippi from 2012-2016</a:t>
            </a:r>
          </a:p>
          <a:p>
            <a:endParaRPr lang="en-US" sz="2000" dirty="0">
              <a:solidFill>
                <a:srgbClr val="000000"/>
              </a:solidFill>
            </a:endParaRP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CD5922D0-D0BF-4091-89E6-F627910D696F}"/>
              </a:ext>
            </a:extLst>
          </p:cNvPr>
          <p:cNvSpPr>
            <a:spLocks noGrp="1"/>
          </p:cNvSpPr>
          <p:nvPr>
            <p:ph type="sldNum" sz="quarter" idx="12"/>
          </p:nvPr>
        </p:nvSpPr>
        <p:spPr/>
        <p:txBody>
          <a:bodyPr/>
          <a:lstStyle/>
          <a:p>
            <a:fld id="{D50A5662-EDC8-44E9-B6B9-8A3C4949B13E}" type="slidenum">
              <a:rPr lang="en-US" smtClean="0"/>
              <a:t>37</a:t>
            </a:fld>
            <a:endParaRPr lang="en-US"/>
          </a:p>
        </p:txBody>
      </p:sp>
    </p:spTree>
    <p:extLst>
      <p:ext uri="{BB962C8B-B14F-4D97-AF65-F5344CB8AC3E}">
        <p14:creationId xmlns:p14="http://schemas.microsoft.com/office/powerpoint/2010/main" val="344977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A903-59E9-4C12-8548-2D87A24724DD}"/>
              </a:ext>
            </a:extLst>
          </p:cNvPr>
          <p:cNvSpPr>
            <a:spLocks noGrp="1"/>
          </p:cNvSpPr>
          <p:nvPr>
            <p:ph type="title"/>
          </p:nvPr>
        </p:nvSpPr>
        <p:spPr/>
        <p:txBody>
          <a:bodyPr>
            <a:normAutofit fontScale="90000"/>
          </a:bodyPr>
          <a:lstStyle/>
          <a:p>
            <a:r>
              <a:rPr lang="en-US" dirty="0"/>
              <a:t>Evie Shockley (1965----</a:t>
            </a:r>
            <a:br>
              <a:rPr lang="en-US" dirty="0"/>
            </a:br>
            <a:br>
              <a:rPr lang="en-US" dirty="0"/>
            </a:br>
            <a:r>
              <a:rPr lang="en-US" dirty="0"/>
              <a:t>“anti-immigration”</a:t>
            </a:r>
          </a:p>
        </p:txBody>
      </p:sp>
      <p:sp>
        <p:nvSpPr>
          <p:cNvPr id="3" name="Content Placeholder 2">
            <a:extLst>
              <a:ext uri="{FF2B5EF4-FFF2-40B4-BE49-F238E27FC236}">
                <a16:creationId xmlns:a16="http://schemas.microsoft.com/office/drawing/2014/main" id="{90D41A76-05C4-41C0-8BC8-A187E9096A59}"/>
              </a:ext>
            </a:extLst>
          </p:cNvPr>
          <p:cNvSpPr>
            <a:spLocks noGrp="1"/>
          </p:cNvSpPr>
          <p:nvPr>
            <p:ph idx="1"/>
          </p:nvPr>
        </p:nvSpPr>
        <p:spPr/>
        <p:txBody>
          <a:bodyPr/>
          <a:lstStyle/>
          <a:p>
            <a:r>
              <a:rPr lang="en-US" dirty="0">
                <a:hlinkClick r:id="rId3"/>
              </a:rPr>
              <a:t>https://www.poetryfoundation.org/poems/151252/anti-immigration-</a:t>
            </a:r>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A38CA9-F07E-432F-A7BD-D9CF46BAEA72}"/>
              </a:ext>
            </a:extLst>
          </p:cNvPr>
          <p:cNvSpPr>
            <a:spLocks noGrp="1"/>
          </p:cNvSpPr>
          <p:nvPr>
            <p:ph type="sldNum" sz="quarter" idx="12"/>
          </p:nvPr>
        </p:nvSpPr>
        <p:spPr/>
        <p:txBody>
          <a:bodyPr/>
          <a:lstStyle/>
          <a:p>
            <a:fld id="{D50A5662-EDC8-44E9-B6B9-8A3C4949B13E}" type="slidenum">
              <a:rPr lang="en-US" smtClean="0"/>
              <a:t>38</a:t>
            </a:fld>
            <a:endParaRPr lang="en-US"/>
          </a:p>
        </p:txBody>
      </p:sp>
      <p:pic>
        <p:nvPicPr>
          <p:cNvPr id="6" name="Picture 5" descr="A person smiling for the camera&#10;&#10;Description automatically generated">
            <a:extLst>
              <a:ext uri="{FF2B5EF4-FFF2-40B4-BE49-F238E27FC236}">
                <a16:creationId xmlns:a16="http://schemas.microsoft.com/office/drawing/2014/main" id="{D9A3CA81-EF2D-40F4-8E79-5AD7CF734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702050"/>
            <a:ext cx="4267200" cy="2790825"/>
          </a:xfrm>
          <a:prstGeom prst="rect">
            <a:avLst/>
          </a:prstGeom>
        </p:spPr>
      </p:pic>
    </p:spTree>
    <p:extLst>
      <p:ext uri="{BB962C8B-B14F-4D97-AF65-F5344CB8AC3E}">
        <p14:creationId xmlns:p14="http://schemas.microsoft.com/office/powerpoint/2010/main" val="4248617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9E02-E9A6-46DA-B751-0BB4CF162F93}"/>
              </a:ext>
            </a:extLst>
          </p:cNvPr>
          <p:cNvSpPr>
            <a:spLocks noGrp="1"/>
          </p:cNvSpPr>
          <p:nvPr>
            <p:ph type="title"/>
          </p:nvPr>
        </p:nvSpPr>
        <p:spPr/>
        <p:txBody>
          <a:bodyPr/>
          <a:lstStyle/>
          <a:p>
            <a:r>
              <a:rPr lang="en-US" dirty="0" err="1"/>
              <a:t>Danez</a:t>
            </a:r>
            <a:r>
              <a:rPr lang="en-US" dirty="0"/>
              <a:t> Smith “summer somewhere”</a:t>
            </a:r>
          </a:p>
        </p:txBody>
      </p:sp>
      <p:sp>
        <p:nvSpPr>
          <p:cNvPr id="3" name="Content Placeholder 2">
            <a:extLst>
              <a:ext uri="{FF2B5EF4-FFF2-40B4-BE49-F238E27FC236}">
                <a16:creationId xmlns:a16="http://schemas.microsoft.com/office/drawing/2014/main" id="{CB5A19B6-4DE7-4862-9221-1C435C656F34}"/>
              </a:ext>
            </a:extLst>
          </p:cNvPr>
          <p:cNvSpPr>
            <a:spLocks noGrp="1"/>
          </p:cNvSpPr>
          <p:nvPr>
            <p:ph idx="1"/>
          </p:nvPr>
        </p:nvSpPr>
        <p:spPr/>
        <p:txBody>
          <a:bodyPr/>
          <a:lstStyle/>
          <a:p>
            <a:r>
              <a:rPr lang="en-US" dirty="0">
                <a:hlinkClick r:id="rId3"/>
              </a:rPr>
              <a:t>https://www.poetryfoundation.org/poetrymagazine/poems/58645/from-summer-somewhere</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22287311-2E40-47E9-95BA-692FB12238B5}"/>
              </a:ext>
            </a:extLst>
          </p:cNvPr>
          <p:cNvSpPr>
            <a:spLocks noGrp="1"/>
          </p:cNvSpPr>
          <p:nvPr>
            <p:ph type="sldNum" sz="quarter" idx="12"/>
          </p:nvPr>
        </p:nvSpPr>
        <p:spPr/>
        <p:txBody>
          <a:bodyPr/>
          <a:lstStyle/>
          <a:p>
            <a:fld id="{D50A5662-EDC8-44E9-B6B9-8A3C4949B13E}" type="slidenum">
              <a:rPr lang="en-US" smtClean="0"/>
              <a:t>39</a:t>
            </a:fld>
            <a:endParaRPr lang="en-US"/>
          </a:p>
        </p:txBody>
      </p:sp>
      <p:pic>
        <p:nvPicPr>
          <p:cNvPr id="6" name="Picture 5" descr="A picture containing person, building, outdoor, person&#10;&#10;Description automatically generated">
            <a:extLst>
              <a:ext uri="{FF2B5EF4-FFF2-40B4-BE49-F238E27FC236}">
                <a16:creationId xmlns:a16="http://schemas.microsoft.com/office/drawing/2014/main" id="{97B635B8-BA10-4505-A24C-502336F9A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136" y="3060700"/>
            <a:ext cx="4953000" cy="3295650"/>
          </a:xfrm>
          <a:prstGeom prst="rect">
            <a:avLst/>
          </a:prstGeom>
        </p:spPr>
      </p:pic>
    </p:spTree>
    <p:extLst>
      <p:ext uri="{BB962C8B-B14F-4D97-AF65-F5344CB8AC3E}">
        <p14:creationId xmlns:p14="http://schemas.microsoft.com/office/powerpoint/2010/main" val="255516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32FC-A85E-4153-AB10-A68747467F0C}"/>
              </a:ext>
            </a:extLst>
          </p:cNvPr>
          <p:cNvSpPr>
            <a:spLocks noGrp="1"/>
          </p:cNvSpPr>
          <p:nvPr>
            <p:ph type="title"/>
          </p:nvPr>
        </p:nvSpPr>
        <p:spPr/>
        <p:txBody>
          <a:bodyPr/>
          <a:lstStyle/>
          <a:p>
            <a:r>
              <a:rPr lang="en-US" dirty="0"/>
              <a:t>How does poetry make meaning?</a:t>
            </a:r>
          </a:p>
        </p:txBody>
      </p:sp>
      <p:sp>
        <p:nvSpPr>
          <p:cNvPr id="3" name="Content Placeholder 2">
            <a:extLst>
              <a:ext uri="{FF2B5EF4-FFF2-40B4-BE49-F238E27FC236}">
                <a16:creationId xmlns:a16="http://schemas.microsoft.com/office/drawing/2014/main" id="{6D477F29-1C95-436A-B0F2-F522BA9E6BD0}"/>
              </a:ext>
            </a:extLst>
          </p:cNvPr>
          <p:cNvSpPr>
            <a:spLocks noGrp="1"/>
          </p:cNvSpPr>
          <p:nvPr>
            <p:ph idx="1"/>
          </p:nvPr>
        </p:nvSpPr>
        <p:spPr/>
        <p:txBody>
          <a:bodyPr>
            <a:normAutofit fontScale="92500" lnSpcReduction="10000"/>
          </a:bodyPr>
          <a:lstStyle/>
          <a:p>
            <a:r>
              <a:rPr lang="en-US" dirty="0"/>
              <a:t>Poetry is compressed, leaves out the inessential</a:t>
            </a:r>
          </a:p>
          <a:p>
            <a:r>
              <a:rPr lang="en-US" dirty="0"/>
              <a:t>Poetry unearths the images, the metaphors and sensory experiences that are the foundations of language.</a:t>
            </a:r>
          </a:p>
          <a:p>
            <a:r>
              <a:rPr lang="en-US" dirty="0"/>
              <a:t>Poetry evokes rhythm, the sensuous content of words: feeling, imagination rather than fact</a:t>
            </a:r>
          </a:p>
          <a:p>
            <a:r>
              <a:rPr lang="en-US" dirty="0"/>
              <a:t>Poetry aims to evoke a kind of dream-state, “lucid dreaming” (Zapruder, </a:t>
            </a:r>
            <a:r>
              <a:rPr lang="en-US" i="1" dirty="0"/>
              <a:t>Why Poetry)</a:t>
            </a:r>
            <a:endParaRPr lang="en-US" dirty="0"/>
          </a:p>
          <a:p>
            <a:r>
              <a:rPr lang="en-US" dirty="0"/>
              <a:t>Poetry subverts the patriarchal order through rhythm and non-idiomatic usage (Julia Kristeva, </a:t>
            </a:r>
            <a:r>
              <a:rPr lang="en-US" i="1" dirty="0"/>
              <a:t>Revolution in Poetic Language</a:t>
            </a:r>
            <a:r>
              <a:rPr lang="en-US" dirty="0"/>
              <a:t>)</a:t>
            </a:r>
          </a:p>
          <a:p>
            <a:r>
              <a:rPr lang="en-US" dirty="0"/>
              <a:t>Poetry works by “defamiliarization” </a:t>
            </a:r>
          </a:p>
          <a:p>
            <a:r>
              <a:rPr lang="en-US" dirty="0"/>
              <a:t>Poetry moves by leaps, associations, connections </a:t>
            </a:r>
          </a:p>
          <a:p>
            <a:endParaRPr lang="en-US" dirty="0"/>
          </a:p>
        </p:txBody>
      </p:sp>
      <p:sp>
        <p:nvSpPr>
          <p:cNvPr id="4" name="Slide Number Placeholder 3">
            <a:extLst>
              <a:ext uri="{FF2B5EF4-FFF2-40B4-BE49-F238E27FC236}">
                <a16:creationId xmlns:a16="http://schemas.microsoft.com/office/drawing/2014/main" id="{609D262B-DAF8-4EC4-A81F-FE61C38E23C1}"/>
              </a:ext>
            </a:extLst>
          </p:cNvPr>
          <p:cNvSpPr>
            <a:spLocks noGrp="1"/>
          </p:cNvSpPr>
          <p:nvPr>
            <p:ph type="sldNum" sz="quarter" idx="12"/>
          </p:nvPr>
        </p:nvSpPr>
        <p:spPr>
          <a:xfrm>
            <a:off x="8610600" y="6310312"/>
            <a:ext cx="2743200" cy="365125"/>
          </a:xfrm>
        </p:spPr>
        <p:txBody>
          <a:bodyPr/>
          <a:lstStyle/>
          <a:p>
            <a:fld id="{D50A5662-EDC8-44E9-B6B9-8A3C4949B13E}" type="slidenum">
              <a:rPr lang="en-US" smtClean="0"/>
              <a:t>4</a:t>
            </a:fld>
            <a:endParaRPr lang="en-US"/>
          </a:p>
        </p:txBody>
      </p:sp>
    </p:spTree>
    <p:extLst>
      <p:ext uri="{BB962C8B-B14F-4D97-AF65-F5344CB8AC3E}">
        <p14:creationId xmlns:p14="http://schemas.microsoft.com/office/powerpoint/2010/main" val="2682468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F947-D562-42C1-91FF-6FD06B158EB8}"/>
              </a:ext>
            </a:extLst>
          </p:cNvPr>
          <p:cNvSpPr>
            <a:spLocks noGrp="1"/>
          </p:cNvSpPr>
          <p:nvPr>
            <p:ph type="title"/>
          </p:nvPr>
        </p:nvSpPr>
        <p:spPr/>
        <p:txBody>
          <a:bodyPr>
            <a:normAutofit/>
          </a:bodyPr>
          <a:lstStyle/>
          <a:p>
            <a:r>
              <a:rPr lang="en-US" dirty="0"/>
              <a:t>Justin Phillip Reed (1989---</a:t>
            </a:r>
            <a:br>
              <a:rPr lang="en-US" dirty="0"/>
            </a:br>
            <a:r>
              <a:rPr lang="en-US" sz="2700" dirty="0">
                <a:hlinkClick r:id="rId3"/>
              </a:rPr>
              <a:t>https://www.poetryfoundation.org/search?query=justin+Phillip</a:t>
            </a:r>
            <a:r>
              <a:rPr lang="en-US" sz="2700">
                <a:hlinkClick r:id="rId3"/>
              </a:rPr>
              <a:t>+Reed</a:t>
            </a:r>
            <a:r>
              <a:rPr lang="en-US" sz="2700"/>
              <a:t> </a:t>
            </a:r>
            <a:endParaRPr lang="en-US" sz="2700" dirty="0"/>
          </a:p>
        </p:txBody>
      </p:sp>
      <p:pic>
        <p:nvPicPr>
          <p:cNvPr id="6" name="Content Placeholder 5" descr="A person looking at the camera&#10;&#10;Description automatically generated">
            <a:extLst>
              <a:ext uri="{FF2B5EF4-FFF2-40B4-BE49-F238E27FC236}">
                <a16:creationId xmlns:a16="http://schemas.microsoft.com/office/drawing/2014/main" id="{FD41BB3D-313B-40BC-BE2D-5832FEA1F31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05100" y="2197100"/>
            <a:ext cx="7620000" cy="4295775"/>
          </a:xfrm>
        </p:spPr>
      </p:pic>
      <p:sp>
        <p:nvSpPr>
          <p:cNvPr id="4" name="Slide Number Placeholder 3">
            <a:extLst>
              <a:ext uri="{FF2B5EF4-FFF2-40B4-BE49-F238E27FC236}">
                <a16:creationId xmlns:a16="http://schemas.microsoft.com/office/drawing/2014/main" id="{B1B08937-6D3A-437F-A0D6-BCC905E7BAE7}"/>
              </a:ext>
            </a:extLst>
          </p:cNvPr>
          <p:cNvSpPr>
            <a:spLocks noGrp="1"/>
          </p:cNvSpPr>
          <p:nvPr>
            <p:ph type="sldNum" sz="quarter" idx="12"/>
          </p:nvPr>
        </p:nvSpPr>
        <p:spPr/>
        <p:txBody>
          <a:bodyPr/>
          <a:lstStyle/>
          <a:p>
            <a:fld id="{D50A5662-EDC8-44E9-B6B9-8A3C4949B13E}" type="slidenum">
              <a:rPr lang="en-US" smtClean="0"/>
              <a:t>40</a:t>
            </a:fld>
            <a:endParaRPr lang="en-US"/>
          </a:p>
        </p:txBody>
      </p:sp>
    </p:spTree>
    <p:extLst>
      <p:ext uri="{BB962C8B-B14F-4D97-AF65-F5344CB8AC3E}">
        <p14:creationId xmlns:p14="http://schemas.microsoft.com/office/powerpoint/2010/main" val="363342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7AE0-FB60-4CA9-9957-74EE2FE23B1C}"/>
              </a:ext>
            </a:extLst>
          </p:cNvPr>
          <p:cNvSpPr>
            <a:spLocks noGrp="1"/>
          </p:cNvSpPr>
          <p:nvPr>
            <p:ph type="title"/>
          </p:nvPr>
        </p:nvSpPr>
        <p:spPr>
          <a:xfrm>
            <a:off x="410298" y="595745"/>
            <a:ext cx="1958829" cy="3404063"/>
          </a:xfrm>
        </p:spPr>
        <p:txBody>
          <a:bodyPr>
            <a:normAutofit/>
          </a:bodyPr>
          <a:lstStyle/>
          <a:p>
            <a:r>
              <a:rPr lang="en-US" dirty="0"/>
              <a:t>“Portrait with stiff upper lip”</a:t>
            </a:r>
            <a:br>
              <a:rPr lang="en-US" dirty="0"/>
            </a:br>
            <a:br>
              <a:rPr lang="en-US" dirty="0"/>
            </a:br>
            <a:r>
              <a:rPr lang="en-US" dirty="0"/>
              <a:t>by Justin Phillip Reed</a:t>
            </a:r>
          </a:p>
        </p:txBody>
      </p:sp>
      <p:sp>
        <p:nvSpPr>
          <p:cNvPr id="4" name="Text Placeholder 3">
            <a:extLst>
              <a:ext uri="{FF2B5EF4-FFF2-40B4-BE49-F238E27FC236}">
                <a16:creationId xmlns:a16="http://schemas.microsoft.com/office/drawing/2014/main" id="{1306BC4F-E040-47DD-B16B-CDEF31B8A8D3}"/>
              </a:ext>
            </a:extLst>
          </p:cNvPr>
          <p:cNvSpPr>
            <a:spLocks noGrp="1"/>
          </p:cNvSpPr>
          <p:nvPr>
            <p:ph type="body" sz="half" idx="2"/>
          </p:nvPr>
        </p:nvSpPr>
        <p:spPr>
          <a:xfrm>
            <a:off x="839789" y="5823268"/>
            <a:ext cx="1806430" cy="45719"/>
          </a:xfrm>
        </p:spPr>
        <p:txBody>
          <a:bodyPr>
            <a:normAutofit fontScale="25000" lnSpcReduction="20000"/>
          </a:bodyPr>
          <a:lstStyle/>
          <a:p>
            <a:endParaRPr lang="en-US"/>
          </a:p>
        </p:txBody>
      </p:sp>
      <p:sp>
        <p:nvSpPr>
          <p:cNvPr id="5" name="Slide Number Placeholder 4">
            <a:extLst>
              <a:ext uri="{FF2B5EF4-FFF2-40B4-BE49-F238E27FC236}">
                <a16:creationId xmlns:a16="http://schemas.microsoft.com/office/drawing/2014/main" id="{2C337556-21AB-4A51-BB2E-F851642AC4A5}"/>
              </a:ext>
            </a:extLst>
          </p:cNvPr>
          <p:cNvSpPr>
            <a:spLocks noGrp="1"/>
          </p:cNvSpPr>
          <p:nvPr>
            <p:ph type="sldNum" sz="quarter" idx="12"/>
          </p:nvPr>
        </p:nvSpPr>
        <p:spPr/>
        <p:txBody>
          <a:bodyPr/>
          <a:lstStyle/>
          <a:p>
            <a:fld id="{D50A5662-EDC8-44E9-B6B9-8A3C4949B13E}" type="slidenum">
              <a:rPr lang="en-US" smtClean="0"/>
              <a:t>41</a:t>
            </a:fld>
            <a:endParaRPr lang="en-US"/>
          </a:p>
        </p:txBody>
      </p:sp>
      <p:pic>
        <p:nvPicPr>
          <p:cNvPr id="11" name="Picture Placeholder 10" descr="A close up of text on a white background&#10;&#10;Description automatically generated">
            <a:extLst>
              <a:ext uri="{FF2B5EF4-FFF2-40B4-BE49-F238E27FC236}">
                <a16:creationId xmlns:a16="http://schemas.microsoft.com/office/drawing/2014/main" id="{1C865E26-5939-4329-9D74-DBC714F5BE7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4339" b="4339"/>
          <a:stretch>
            <a:fillRect/>
          </a:stretch>
        </p:blipFill>
        <p:spPr>
          <a:xfrm>
            <a:off x="3335768" y="-24891"/>
            <a:ext cx="7864043" cy="6746366"/>
          </a:xfrm>
        </p:spPr>
      </p:pic>
    </p:spTree>
    <p:extLst>
      <p:ext uri="{BB962C8B-B14F-4D97-AF65-F5344CB8AC3E}">
        <p14:creationId xmlns:p14="http://schemas.microsoft.com/office/powerpoint/2010/main" val="3166174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76EC-4188-4848-9566-BAB15CB2387A}"/>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3700" dirty="0"/>
              <a:t>Jericho Brown (1976---</a:t>
            </a:r>
            <a:br>
              <a:rPr lang="en-US" sz="3700" dirty="0"/>
            </a:br>
            <a:r>
              <a:rPr lang="en-US" sz="2000" dirty="0"/>
              <a:t>(born Nelson Demery III)</a:t>
            </a:r>
          </a:p>
        </p:txBody>
      </p:sp>
      <p:pic>
        <p:nvPicPr>
          <p:cNvPr id="7" name="Picture Placeholder 6" descr="A person reading a book&#10;&#10;Description automatically generated with medium confidence">
            <a:extLst>
              <a:ext uri="{FF2B5EF4-FFF2-40B4-BE49-F238E27FC236}">
                <a16:creationId xmlns:a16="http://schemas.microsoft.com/office/drawing/2014/main" id="{F0858FAB-E345-493F-B78E-E1BE6FBA7C5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984" r="2048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365E28CF-6E5D-4261-9FA4-59C6C59D3502}"/>
              </a:ext>
            </a:extLst>
          </p:cNvPr>
          <p:cNvSpPr>
            <a:spLocks noGrp="1"/>
          </p:cNvSpPr>
          <p:nvPr>
            <p:ph type="body" sz="half" idx="2"/>
          </p:nvPr>
        </p:nvSpPr>
        <p:spPr>
          <a:xfrm>
            <a:off x="6513788" y="2333297"/>
            <a:ext cx="4840010" cy="3843666"/>
          </a:xfrm>
        </p:spPr>
        <p:txBody>
          <a:bodyPr vert="horz" lIns="91440" tIns="45720" rIns="91440" bIns="45720" rtlCol="0">
            <a:normAutofit/>
          </a:bodyPr>
          <a:lstStyle/>
          <a:p>
            <a:pPr indent="-228600">
              <a:buFont typeface="Arial" panose="020B0604020202020204" pitchFamily="34" charset="0"/>
              <a:buChar char="•"/>
            </a:pPr>
            <a:r>
              <a:rPr lang="en-US" sz="2400" dirty="0">
                <a:hlinkClick r:id="rId3"/>
              </a:rPr>
              <a:t>https://www.poetryfoundation.org/poets/jericho-brown</a:t>
            </a:r>
            <a:r>
              <a:rPr lang="en-US" sz="2400" dirty="0"/>
              <a:t> </a:t>
            </a:r>
          </a:p>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2400" dirty="0"/>
              <a:t>BA Dillard University</a:t>
            </a:r>
          </a:p>
          <a:p>
            <a:pPr indent="-228600">
              <a:buFont typeface="Arial" panose="020B0604020202020204" pitchFamily="34" charset="0"/>
              <a:buChar char="•"/>
            </a:pPr>
            <a:r>
              <a:rPr lang="en-US" sz="2400" dirty="0"/>
              <a:t>MFA Univ. of New Orleans</a:t>
            </a:r>
          </a:p>
          <a:p>
            <a:pPr indent="-228600">
              <a:buFont typeface="Arial" panose="020B0604020202020204" pitchFamily="34" charset="0"/>
              <a:buChar char="•"/>
            </a:pPr>
            <a:r>
              <a:rPr lang="en-US" sz="2400" dirty="0"/>
              <a:t>PhD Univ. of Houston</a:t>
            </a:r>
          </a:p>
        </p:txBody>
      </p:sp>
      <p:sp>
        <p:nvSpPr>
          <p:cNvPr id="5" name="Slide Number Placeholder 4">
            <a:extLst>
              <a:ext uri="{FF2B5EF4-FFF2-40B4-BE49-F238E27FC236}">
                <a16:creationId xmlns:a16="http://schemas.microsoft.com/office/drawing/2014/main" id="{64AA1C49-63A9-46D7-8939-BA96F83BEFF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50A5662-EDC8-44E9-B6B9-8A3C4949B13E}" type="slidenum">
              <a:rPr lang="en-US" smtClean="0">
                <a:solidFill>
                  <a:prstClr val="black">
                    <a:tint val="75000"/>
                  </a:prstClr>
                </a:solidFill>
                <a:latin typeface="Calibri" panose="020F0502020204030204"/>
              </a:rPr>
              <a:pPr>
                <a:spcAft>
                  <a:spcPts val="600"/>
                </a:spcAft>
                <a:defRPr/>
              </a:pPr>
              <a:t>42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1709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2D5DC-D600-4A0F-9B94-B5BCBCEE104A}"/>
              </a:ext>
            </a:extLst>
          </p:cNvPr>
          <p:cNvSpPr>
            <a:spLocks noGrp="1"/>
          </p:cNvSpPr>
          <p:nvPr>
            <p:ph type="title"/>
          </p:nvPr>
        </p:nvSpPr>
        <p:spPr>
          <a:xfrm>
            <a:off x="408707" y="1153571"/>
            <a:ext cx="3200400" cy="4461163"/>
          </a:xfrm>
        </p:spPr>
        <p:txBody>
          <a:bodyPr>
            <a:normAutofit/>
          </a:bodyPr>
          <a:lstStyle/>
          <a:p>
            <a:r>
              <a:rPr lang="en-US">
                <a:solidFill>
                  <a:srgbClr val="FFFFFF"/>
                </a:solidFill>
              </a:rPr>
              <a:t>Political Poetry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CB11FF-BDBF-4DAC-BA96-90117B26E9AC}"/>
              </a:ext>
            </a:extLst>
          </p:cNvPr>
          <p:cNvSpPr>
            <a:spLocks noGrp="1"/>
          </p:cNvSpPr>
          <p:nvPr>
            <p:ph idx="1"/>
          </p:nvPr>
        </p:nvSpPr>
        <p:spPr>
          <a:xfrm>
            <a:off x="4447308" y="591344"/>
            <a:ext cx="6906491" cy="5585619"/>
          </a:xfrm>
        </p:spPr>
        <p:txBody>
          <a:bodyPr anchor="ctr">
            <a:normAutofit/>
          </a:bodyPr>
          <a:lstStyle/>
          <a:p>
            <a:r>
              <a:rPr lang="en-US" dirty="0"/>
              <a:t>Much of African American poetry is political poetry. </a:t>
            </a:r>
          </a:p>
          <a:p>
            <a:r>
              <a:rPr lang="en-US" dirty="0"/>
              <a:t>Political poetry has a long tradition, going back to the prophets of the Hebrew Bible.</a:t>
            </a:r>
          </a:p>
          <a:p>
            <a:r>
              <a:rPr lang="en-US" dirty="0"/>
              <a:t>All poets face the question of audience– for whom are they writing?</a:t>
            </a:r>
          </a:p>
          <a:p>
            <a:r>
              <a:rPr lang="en-US" dirty="0"/>
              <a:t>For African American poets that question becomes: are they writing for white people or for black people? Can poetry address both audiences?</a:t>
            </a:r>
          </a:p>
          <a:p>
            <a:r>
              <a:rPr lang="en-US" dirty="0"/>
              <a:t>And what message will their poems convey? </a:t>
            </a:r>
          </a:p>
        </p:txBody>
      </p:sp>
      <p:sp>
        <p:nvSpPr>
          <p:cNvPr id="4" name="Slide Number Placeholder 3">
            <a:extLst>
              <a:ext uri="{FF2B5EF4-FFF2-40B4-BE49-F238E27FC236}">
                <a16:creationId xmlns:a16="http://schemas.microsoft.com/office/drawing/2014/main" id="{F99C9C8E-020D-4808-B353-44E5BC8438A8}"/>
              </a:ext>
            </a:extLst>
          </p:cNvPr>
          <p:cNvSpPr>
            <a:spLocks noGrp="1"/>
          </p:cNvSpPr>
          <p:nvPr>
            <p:ph type="sldNum" sz="quarter" idx="12"/>
          </p:nvPr>
        </p:nvSpPr>
        <p:spPr/>
        <p:txBody>
          <a:bodyPr/>
          <a:lstStyle/>
          <a:p>
            <a:fld id="{D50A5662-EDC8-44E9-B6B9-8A3C4949B13E}" type="slidenum">
              <a:rPr lang="en-US" smtClean="0"/>
              <a:t>5</a:t>
            </a:fld>
            <a:endParaRPr lang="en-US"/>
          </a:p>
        </p:txBody>
      </p:sp>
    </p:spTree>
    <p:extLst>
      <p:ext uri="{BB962C8B-B14F-4D97-AF65-F5344CB8AC3E}">
        <p14:creationId xmlns:p14="http://schemas.microsoft.com/office/powerpoint/2010/main" val="206188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E672-0AC9-4EA1-8619-C274D533A4F6}"/>
              </a:ext>
            </a:extLst>
          </p:cNvPr>
          <p:cNvSpPr>
            <a:spLocks noGrp="1"/>
          </p:cNvSpPr>
          <p:nvPr>
            <p:ph type="title"/>
          </p:nvPr>
        </p:nvSpPr>
        <p:spPr>
          <a:xfrm>
            <a:off x="838200" y="136525"/>
            <a:ext cx="10515600" cy="1003855"/>
          </a:xfrm>
        </p:spPr>
        <p:txBody>
          <a:bodyPr>
            <a:normAutofit fontScale="90000"/>
          </a:bodyPr>
          <a:lstStyle/>
          <a:p>
            <a:r>
              <a:rPr lang="en-US" dirty="0"/>
              <a:t>Dudley Randall (1914-2000): </a:t>
            </a:r>
            <a:br>
              <a:rPr lang="en-US" dirty="0"/>
            </a:br>
            <a:br>
              <a:rPr lang="en-US" dirty="0"/>
            </a:br>
            <a:r>
              <a:rPr lang="en-US" sz="3100" dirty="0"/>
              <a:t>His poem sums up the basic philosophy of two important black leaders with different approaches</a:t>
            </a:r>
          </a:p>
        </p:txBody>
      </p:sp>
      <p:sp>
        <p:nvSpPr>
          <p:cNvPr id="3" name="Content Placeholder 2">
            <a:extLst>
              <a:ext uri="{FF2B5EF4-FFF2-40B4-BE49-F238E27FC236}">
                <a16:creationId xmlns:a16="http://schemas.microsoft.com/office/drawing/2014/main" id="{A0158580-BD4A-4E40-B351-DA59BBFBE485}"/>
              </a:ext>
            </a:extLst>
          </p:cNvPr>
          <p:cNvSpPr>
            <a:spLocks noGrp="1"/>
          </p:cNvSpPr>
          <p:nvPr>
            <p:ph idx="1"/>
          </p:nvPr>
        </p:nvSpPr>
        <p:spPr/>
        <p:txBody>
          <a:bodyPr>
            <a:normAutofit/>
          </a:bodyPr>
          <a:lstStyle/>
          <a:p>
            <a:r>
              <a:rPr lang="en-US" dirty="0">
                <a:solidFill>
                  <a:srgbClr val="0563C1"/>
                </a:solidFill>
                <a:hlinkClick r:id="rId3">
                  <a:extLst>
                    <a:ext uri="{A12FA001-AC4F-418D-AE19-62706E023703}">
                      <ahyp:hlinkClr xmlns:ahyp="http://schemas.microsoft.com/office/drawing/2018/hyperlinkcolor" val="tx"/>
                    </a:ext>
                  </a:extLst>
                </a:hlinkClick>
              </a:rPr>
              <a:t>https://www.poetryfoundation.org/poems/47690/booker-t-and-web</a:t>
            </a:r>
            <a:r>
              <a:rPr lang="en-US" dirty="0"/>
              <a:t> </a:t>
            </a:r>
          </a:p>
          <a:p>
            <a:endParaRPr lang="en-US" dirty="0"/>
          </a:p>
          <a:p>
            <a:r>
              <a:rPr lang="en-US" dirty="0"/>
              <a:t>Booker T. Washington (1856 – 1915)</a:t>
            </a:r>
          </a:p>
          <a:p>
            <a:pPr marL="0" indent="0">
              <a:buNone/>
            </a:pPr>
            <a:r>
              <a:rPr lang="en-US" dirty="0"/>
              <a:t>First principal of Tuskegee Institute</a:t>
            </a:r>
          </a:p>
          <a:p>
            <a:endParaRPr lang="en-US" dirty="0"/>
          </a:p>
          <a:p>
            <a:r>
              <a:rPr lang="en-US" dirty="0"/>
              <a:t>W. E. B. DuBois (1868-1963) </a:t>
            </a:r>
          </a:p>
          <a:p>
            <a:r>
              <a:rPr lang="en-US" dirty="0"/>
              <a:t>Founded  NAACP</a:t>
            </a:r>
          </a:p>
          <a:p>
            <a:r>
              <a:rPr lang="en-US" dirty="0"/>
              <a:t>Wrote </a:t>
            </a:r>
            <a:r>
              <a:rPr lang="en-US" i="1" dirty="0"/>
              <a:t>The Souls of Black Folk</a:t>
            </a:r>
            <a:endParaRPr lang="en-US" dirty="0"/>
          </a:p>
        </p:txBody>
      </p:sp>
      <p:pic>
        <p:nvPicPr>
          <p:cNvPr id="5" name="Picture 4" descr="A person wearing glasses and looking at the camera&#10;&#10;Description automatically generated">
            <a:extLst>
              <a:ext uri="{FF2B5EF4-FFF2-40B4-BE49-F238E27FC236}">
                <a16:creationId xmlns:a16="http://schemas.microsoft.com/office/drawing/2014/main" id="{62BAF6B8-E3BB-45E6-9CC1-1B11F076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2989550"/>
            <a:ext cx="4267200" cy="2790825"/>
          </a:xfrm>
          <a:prstGeom prst="rect">
            <a:avLst/>
          </a:prstGeom>
        </p:spPr>
      </p:pic>
      <p:sp>
        <p:nvSpPr>
          <p:cNvPr id="6" name="Slide Number Placeholder 5">
            <a:extLst>
              <a:ext uri="{FF2B5EF4-FFF2-40B4-BE49-F238E27FC236}">
                <a16:creationId xmlns:a16="http://schemas.microsoft.com/office/drawing/2014/main" id="{AC28682F-156E-4452-917B-7F910A678499}"/>
              </a:ext>
            </a:extLst>
          </p:cNvPr>
          <p:cNvSpPr>
            <a:spLocks noGrp="1"/>
          </p:cNvSpPr>
          <p:nvPr>
            <p:ph type="sldNum" sz="quarter" idx="12"/>
          </p:nvPr>
        </p:nvSpPr>
        <p:spPr/>
        <p:txBody>
          <a:bodyPr/>
          <a:lstStyle/>
          <a:p>
            <a:fld id="{D50A5662-EDC8-44E9-B6B9-8A3C4949B13E}" type="slidenum">
              <a:rPr lang="en-US" sz="1400" smtClean="0"/>
              <a:t>6</a:t>
            </a:fld>
            <a:endParaRPr lang="en-US" sz="1400" dirty="0"/>
          </a:p>
        </p:txBody>
      </p:sp>
    </p:spTree>
    <p:extLst>
      <p:ext uri="{BB962C8B-B14F-4D97-AF65-F5344CB8AC3E}">
        <p14:creationId xmlns:p14="http://schemas.microsoft.com/office/powerpoint/2010/main" val="231932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0A8C-C53A-4A8B-A6C1-3ED83718A69A}"/>
              </a:ext>
            </a:extLst>
          </p:cNvPr>
          <p:cNvSpPr>
            <a:spLocks noGrp="1"/>
          </p:cNvSpPr>
          <p:nvPr>
            <p:ph type="title"/>
          </p:nvPr>
        </p:nvSpPr>
        <p:spPr>
          <a:xfrm>
            <a:off x="838200" y="365125"/>
            <a:ext cx="10515600" cy="1325563"/>
          </a:xfrm>
        </p:spPr>
        <p:txBody>
          <a:bodyPr/>
          <a:lstStyle/>
          <a:p>
            <a:r>
              <a:rPr lang="en-US" dirty="0"/>
              <a:t>* </a:t>
            </a:r>
            <a:r>
              <a:rPr lang="en-US" b="1" dirty="0"/>
              <a:t>Early African-American poetic tradition</a:t>
            </a:r>
          </a:p>
        </p:txBody>
      </p:sp>
      <p:sp>
        <p:nvSpPr>
          <p:cNvPr id="3" name="Content Placeholder 2">
            <a:extLst>
              <a:ext uri="{FF2B5EF4-FFF2-40B4-BE49-F238E27FC236}">
                <a16:creationId xmlns:a16="http://schemas.microsoft.com/office/drawing/2014/main" id="{009D52F5-7FBA-454B-9822-2CFD0535B307}"/>
              </a:ext>
            </a:extLst>
          </p:cNvPr>
          <p:cNvSpPr>
            <a:spLocks noGrp="1"/>
          </p:cNvSpPr>
          <p:nvPr>
            <p:ph idx="1"/>
          </p:nvPr>
        </p:nvSpPr>
        <p:spPr/>
        <p:txBody>
          <a:bodyPr/>
          <a:lstStyle/>
          <a:p>
            <a:r>
              <a:rPr lang="en-US" dirty="0"/>
              <a:t>Captive people abducted from Africa and enslaved in the North American colonies brought with them a rich poetic tradition that included oral epics, the griot historical recitations, and work songs.</a:t>
            </a:r>
          </a:p>
          <a:p>
            <a:endParaRPr lang="en-US" dirty="0"/>
          </a:p>
          <a:p>
            <a:r>
              <a:rPr lang="en-US" dirty="0"/>
              <a:t>Written models of African origin were lacking; therefore African American oral and written literary productions followed European and biblical models</a:t>
            </a:r>
          </a:p>
          <a:p>
            <a:r>
              <a:rPr lang="en-US" dirty="0"/>
              <a:t>First group of poets were  enslaved; freedom was a primary theme</a:t>
            </a:r>
          </a:p>
        </p:txBody>
      </p:sp>
      <p:sp>
        <p:nvSpPr>
          <p:cNvPr id="4" name="Slide Number Placeholder 3">
            <a:extLst>
              <a:ext uri="{FF2B5EF4-FFF2-40B4-BE49-F238E27FC236}">
                <a16:creationId xmlns:a16="http://schemas.microsoft.com/office/drawing/2014/main" id="{251CD535-426F-4C8D-AD67-D045678DE6A6}"/>
              </a:ext>
            </a:extLst>
          </p:cNvPr>
          <p:cNvSpPr>
            <a:spLocks noGrp="1"/>
          </p:cNvSpPr>
          <p:nvPr>
            <p:ph type="sldNum" sz="quarter" idx="12"/>
          </p:nvPr>
        </p:nvSpPr>
        <p:spPr/>
        <p:txBody>
          <a:bodyPr/>
          <a:lstStyle/>
          <a:p>
            <a:fld id="{D50A5662-EDC8-44E9-B6B9-8A3C4949B13E}" type="slidenum">
              <a:rPr lang="en-US" smtClean="0"/>
              <a:t>7</a:t>
            </a:fld>
            <a:endParaRPr lang="en-US"/>
          </a:p>
        </p:txBody>
      </p:sp>
    </p:spTree>
    <p:extLst>
      <p:ext uri="{BB962C8B-B14F-4D97-AF65-F5344CB8AC3E}">
        <p14:creationId xmlns:p14="http://schemas.microsoft.com/office/powerpoint/2010/main" val="20509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0FA57BC-A1AF-4E4E-A20F-F4E1B3AAAB4B}"/>
              </a:ext>
            </a:extLst>
          </p:cNvPr>
          <p:cNvSpPr>
            <a:spLocks noGrp="1"/>
          </p:cNvSpPr>
          <p:nvPr>
            <p:ph type="title"/>
          </p:nvPr>
        </p:nvSpPr>
        <p:spPr>
          <a:xfrm>
            <a:off x="838199" y="365125"/>
            <a:ext cx="5467073" cy="1482529"/>
          </a:xfrm>
        </p:spPr>
        <p:txBody>
          <a:bodyPr>
            <a:normAutofit fontScale="90000"/>
          </a:bodyPr>
          <a:lstStyle/>
          <a:p>
            <a:r>
              <a:rPr lang="en-US" dirty="0"/>
              <a:t>ENSLAVED POETS</a:t>
            </a:r>
            <a:br>
              <a:rPr lang="en-US" dirty="0"/>
            </a:br>
            <a:r>
              <a:rPr lang="en-US" dirty="0"/>
              <a:t> </a:t>
            </a:r>
            <a:br>
              <a:rPr lang="en-US" dirty="0"/>
            </a:br>
            <a:r>
              <a:rPr lang="en-US" sz="3600" dirty="0"/>
              <a:t>Jupiter </a:t>
            </a:r>
            <a:r>
              <a:rPr lang="en-US" sz="3600" dirty="0" err="1"/>
              <a:t>Hammon</a:t>
            </a:r>
            <a:r>
              <a:rPr lang="en-US" sz="3600" dirty="0"/>
              <a:t> (1711-1806?) </a:t>
            </a:r>
          </a:p>
        </p:txBody>
      </p:sp>
      <p:sp>
        <p:nvSpPr>
          <p:cNvPr id="3" name="Content Placeholder 2">
            <a:extLst>
              <a:ext uri="{FF2B5EF4-FFF2-40B4-BE49-F238E27FC236}">
                <a16:creationId xmlns:a16="http://schemas.microsoft.com/office/drawing/2014/main" id="{63F6E467-3166-42AE-B213-0A1E8AB67AF8}"/>
              </a:ext>
            </a:extLst>
          </p:cNvPr>
          <p:cNvSpPr>
            <a:spLocks noGrp="1"/>
          </p:cNvSpPr>
          <p:nvPr>
            <p:ph idx="1"/>
          </p:nvPr>
        </p:nvSpPr>
        <p:spPr>
          <a:xfrm>
            <a:off x="395592" y="2078494"/>
            <a:ext cx="5387502" cy="4351338"/>
          </a:xfrm>
        </p:spPr>
        <p:txBody>
          <a:bodyPr>
            <a:normAutofit fontScale="92500"/>
          </a:bodyPr>
          <a:lstStyle/>
          <a:p>
            <a:endParaRPr lang="en-US" sz="2200" dirty="0"/>
          </a:p>
          <a:p>
            <a:r>
              <a:rPr lang="en-US" sz="2200" dirty="0" err="1"/>
              <a:t>Hammon</a:t>
            </a:r>
            <a:r>
              <a:rPr lang="en-US" sz="2200" dirty="0"/>
              <a:t> was the forefather of African American poetry, the first African American enslaved person to publish a written poem: “An Evening Thought: Salvation by Christ” in 1760.  Held by the Lloyd family (Lloyd’s of London)</a:t>
            </a:r>
          </a:p>
          <a:p>
            <a:pPr marL="0" indent="0">
              <a:buNone/>
            </a:pPr>
            <a:r>
              <a:rPr lang="en-US" sz="2200" dirty="0"/>
              <a:t>His poems contained coded messages couched in religious terms to speak to African Americans. His first poem starts:</a:t>
            </a:r>
          </a:p>
          <a:p>
            <a:pPr marL="0" indent="0">
              <a:buNone/>
            </a:pPr>
            <a:r>
              <a:rPr lang="en-US" sz="2200" dirty="0"/>
              <a:t>“Salvation comes by Jesus Christ alone / the only Son of God;</a:t>
            </a:r>
          </a:p>
          <a:p>
            <a:pPr marL="0" indent="0">
              <a:buNone/>
            </a:pPr>
            <a:r>
              <a:rPr lang="en-US" sz="2200" dirty="0"/>
              <a:t>Redemption now to every one, / that love his holy Word.”</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10" name="Picture 9">
            <a:extLst>
              <a:ext uri="{FF2B5EF4-FFF2-40B4-BE49-F238E27FC236}">
                <a16:creationId xmlns:a16="http://schemas.microsoft.com/office/drawing/2014/main" id="{7C978141-E629-40F8-B0FE-637826BE40E1}"/>
              </a:ext>
            </a:extLst>
          </p:cNvPr>
          <p:cNvPicPr/>
          <p:nvPr/>
        </p:nvPicPr>
        <p:blipFill rotWithShape="1">
          <a:blip r:embed="rId3">
            <a:extLst>
              <a:ext uri="{28A0092B-C50C-407E-A947-70E740481C1C}">
                <a14:useLocalDpi xmlns:a14="http://schemas.microsoft.com/office/drawing/2010/main" val="0"/>
              </a:ext>
            </a:extLst>
          </a:blip>
          <a:srcRect r="1" b="147"/>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53640926-AAD7-44D8-BBD7-CCE9431645EC}">
              <a14:shadowObscured xmlns:a14="http://schemas.microsoft.com/office/drawing/2010/main"/>
            </a:ext>
          </a:extLst>
        </p:spPr>
      </p:pic>
      <p:sp>
        <p:nvSpPr>
          <p:cNvPr id="26" name="Oval 25">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Arc 27">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150BD70-849E-4A8B-ADCC-65F3B96A324F}"/>
              </a:ext>
            </a:extLst>
          </p:cNvPr>
          <p:cNvSpPr>
            <a:spLocks noGrp="1"/>
          </p:cNvSpPr>
          <p:nvPr>
            <p:ph type="sldNum" sz="quarter" idx="12"/>
          </p:nvPr>
        </p:nvSpPr>
        <p:spPr>
          <a:xfrm>
            <a:off x="8610600" y="6356350"/>
            <a:ext cx="2743200" cy="365125"/>
          </a:xfrm>
        </p:spPr>
        <p:txBody>
          <a:bodyPr>
            <a:normAutofit/>
          </a:bodyPr>
          <a:lstStyle/>
          <a:p>
            <a:pPr>
              <a:spcAft>
                <a:spcPts val="600"/>
              </a:spcAft>
            </a:pPr>
            <a:fld id="{D50A5662-EDC8-44E9-B6B9-8A3C4949B13E}"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46682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D500-6046-4806-9275-0E2C3B13B8B6}"/>
              </a:ext>
            </a:extLst>
          </p:cNvPr>
          <p:cNvSpPr>
            <a:spLocks noGrp="1"/>
          </p:cNvSpPr>
          <p:nvPr>
            <p:ph type="title" idx="4294967295"/>
          </p:nvPr>
        </p:nvSpPr>
        <p:spPr>
          <a:xfrm>
            <a:off x="1901162" y="1121790"/>
            <a:ext cx="3722933" cy="2685774"/>
          </a:xfrm>
          <a:ln w="25400" cap="sq">
            <a:solidFill>
              <a:srgbClr val="FFFFFF"/>
            </a:solidFill>
            <a:miter lim="800000"/>
          </a:ln>
        </p:spPr>
        <p:txBody>
          <a:bodyPr wrap="square">
            <a:normAutofit/>
          </a:bodyPr>
          <a:lstStyle/>
          <a:p>
            <a:pPr algn="ctr"/>
            <a:r>
              <a:rPr lang="en-US" sz="2800" dirty="0"/>
              <a:t>Other enslaved  poets</a:t>
            </a:r>
            <a:br>
              <a:rPr lang="en-US" sz="2800" dirty="0"/>
            </a:br>
            <a:r>
              <a:rPr lang="en-US" sz="2800" dirty="0"/>
              <a:t>Lucy Terry  (1730-1821)</a:t>
            </a:r>
            <a:br>
              <a:rPr lang="en-US" sz="2800" dirty="0"/>
            </a:br>
            <a:r>
              <a:rPr lang="en-US" sz="2800" dirty="0"/>
              <a:t>Lemuel Haynes (1753-1833)</a:t>
            </a:r>
            <a:br>
              <a:rPr lang="en-US" sz="2800" dirty="0"/>
            </a:br>
            <a:r>
              <a:rPr lang="en-US" sz="2800" dirty="0"/>
              <a:t>George Moses Horton (1797-1883)</a:t>
            </a:r>
          </a:p>
        </p:txBody>
      </p:sp>
      <p:sp>
        <p:nvSpPr>
          <p:cNvPr id="20" name="Rectangle 19">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2882B-1666-4ADA-B984-F657FA80ED05}"/>
              </a:ext>
            </a:extLst>
          </p:cNvPr>
          <p:cNvSpPr>
            <a:spLocks noGrp="1"/>
          </p:cNvSpPr>
          <p:nvPr>
            <p:ph sz="half" idx="1"/>
          </p:nvPr>
        </p:nvSpPr>
        <p:spPr>
          <a:xfrm>
            <a:off x="6574536" y="640080"/>
            <a:ext cx="5053066" cy="2546604"/>
          </a:xfrm>
        </p:spPr>
        <p:txBody>
          <a:bodyPr>
            <a:normAutofit/>
          </a:bodyPr>
          <a:lstStyle/>
          <a:p>
            <a:r>
              <a:rPr lang="en-US" sz="2000" b="1" dirty="0"/>
              <a:t>"The Battle of Lexington": A Patriotic Ballad by Lemuel Haynes</a:t>
            </a:r>
          </a:p>
          <a:p>
            <a:r>
              <a:rPr lang="en-US" sz="2000" b="1" dirty="0"/>
              <a:t>“Bars Fight” by Lucy Terry  (written in 1746; published 1895)</a:t>
            </a:r>
          </a:p>
          <a:p>
            <a:r>
              <a:rPr lang="en-US" sz="2000" b="1" dirty="0"/>
              <a:t>“On </a:t>
            </a:r>
            <a:r>
              <a:rPr lang="en-US" sz="2000" b="1" dirty="0" err="1"/>
              <a:t>Lliberty</a:t>
            </a:r>
            <a:r>
              <a:rPr lang="en-US" sz="2000" b="1" dirty="0"/>
              <a:t> and Slavery” by George Moses Horton</a:t>
            </a:r>
          </a:p>
          <a:p>
            <a:endParaRPr lang="en-US" sz="2000" dirty="0"/>
          </a:p>
        </p:txBody>
      </p:sp>
      <p:sp>
        <p:nvSpPr>
          <p:cNvPr id="4" name="Content Placeholder 3">
            <a:extLst>
              <a:ext uri="{FF2B5EF4-FFF2-40B4-BE49-F238E27FC236}">
                <a16:creationId xmlns:a16="http://schemas.microsoft.com/office/drawing/2014/main" id="{9086D54F-8328-4435-BAD9-D9DAE67A1C3C}"/>
              </a:ext>
            </a:extLst>
          </p:cNvPr>
          <p:cNvSpPr>
            <a:spLocks noGrp="1"/>
          </p:cNvSpPr>
          <p:nvPr>
            <p:ph sz="half" idx="2"/>
          </p:nvPr>
        </p:nvSpPr>
        <p:spPr>
          <a:xfrm>
            <a:off x="6570204" y="3671315"/>
            <a:ext cx="5057398" cy="2546605"/>
          </a:xfrm>
        </p:spPr>
        <p:txBody>
          <a:bodyPr>
            <a:normAutofit/>
          </a:bodyPr>
          <a:lstStyle/>
          <a:p>
            <a:r>
              <a:rPr lang="en-US" sz="2000" dirty="0"/>
              <a:t>Horton hired himself out as a janitor at Univ. of N. Carolina; composed poems for students  for a fee (first orally; then in writing)</a:t>
            </a:r>
          </a:p>
        </p:txBody>
      </p:sp>
      <p:sp>
        <p:nvSpPr>
          <p:cNvPr id="5" name="Slide Number Placeholder 4">
            <a:extLst>
              <a:ext uri="{FF2B5EF4-FFF2-40B4-BE49-F238E27FC236}">
                <a16:creationId xmlns:a16="http://schemas.microsoft.com/office/drawing/2014/main" id="{499F4DC2-4635-4F65-AC61-0086F9AB15A9}"/>
              </a:ext>
            </a:extLst>
          </p:cNvPr>
          <p:cNvSpPr>
            <a:spLocks noGrp="1"/>
          </p:cNvSpPr>
          <p:nvPr>
            <p:ph type="sldNum" sz="quarter" idx="12"/>
          </p:nvPr>
        </p:nvSpPr>
        <p:spPr>
          <a:xfrm>
            <a:off x="8610600" y="6356350"/>
            <a:ext cx="2743200" cy="365125"/>
          </a:xfrm>
        </p:spPr>
        <p:txBody>
          <a:bodyPr/>
          <a:lstStyle/>
          <a:p>
            <a:fld id="{D50A5662-EDC8-44E9-B6B9-8A3C4949B13E}" type="slidenum">
              <a:rPr lang="en-US" smtClean="0"/>
              <a:t>9</a:t>
            </a:fld>
            <a:endParaRPr lang="en-US"/>
          </a:p>
        </p:txBody>
      </p:sp>
    </p:spTree>
    <p:extLst>
      <p:ext uri="{BB962C8B-B14F-4D97-AF65-F5344CB8AC3E}">
        <p14:creationId xmlns:p14="http://schemas.microsoft.com/office/powerpoint/2010/main" val="506729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4108</Words>
  <Application>Microsoft Office PowerPoint</Application>
  <PresentationFormat>Widescreen</PresentationFormat>
  <Paragraphs>377</Paragraphs>
  <Slides>42</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African American Poetry</vt:lpstr>
      <vt:lpstr>Themes</vt:lpstr>
      <vt:lpstr>Some anthologies</vt:lpstr>
      <vt:lpstr>How does poetry make meaning?</vt:lpstr>
      <vt:lpstr>Political Poetry</vt:lpstr>
      <vt:lpstr>Dudley Randall (1914-2000):   His poem sums up the basic philosophy of two important black leaders with different approaches</vt:lpstr>
      <vt:lpstr>* Early African-American poetic tradition</vt:lpstr>
      <vt:lpstr>ENSLAVED POETS   Jupiter Hammon (1711-1806?) </vt:lpstr>
      <vt:lpstr>Other enslaved  poets Lucy Terry  (1730-1821) Lemuel Haynes (1753-1833) George Moses Horton (1797-1883)</vt:lpstr>
      <vt:lpstr>Phillis Wheatley (1753?-1784) </vt:lpstr>
      <vt:lpstr>    Post slavery</vt:lpstr>
      <vt:lpstr>Frances Watkins Harper (1824-1911)</vt:lpstr>
      <vt:lpstr>Paul Lawrence Dunbar (1872-1906)</vt:lpstr>
      <vt:lpstr>*Alice Dunbar Nelson (1875-1935)</vt:lpstr>
      <vt:lpstr>Fenton Johnson (1888-1958)</vt:lpstr>
      <vt:lpstr>*Great Migration  1915-1945</vt:lpstr>
      <vt:lpstr>Jacob Lawrence (1917-2000) Migration Series</vt:lpstr>
      <vt:lpstr>*Harlem Renaissance 1915-1945</vt:lpstr>
      <vt:lpstr>Thomas  Dorsey (1899-1993)</vt:lpstr>
      <vt:lpstr>James Weldon Johnson (1871 – 1938) </vt:lpstr>
      <vt:lpstr>Georgia Douglas Johnson (1880-1966)</vt:lpstr>
      <vt:lpstr>Anne Spencer (1882-1975)  </vt:lpstr>
      <vt:lpstr>*Claude McKay (1889-1948)</vt:lpstr>
      <vt:lpstr>Langston Hughes (1901-1967)</vt:lpstr>
      <vt:lpstr>Gwendolyn Bennett (1902-1981)</vt:lpstr>
      <vt:lpstr>Countée Cullen (ne Porter) (1903-1946)</vt:lpstr>
      <vt:lpstr>Helene Johnson (1906—1995)</vt:lpstr>
      <vt:lpstr>The Post-war period 1945-1960</vt:lpstr>
      <vt:lpstr>Male poets of the post-war period</vt:lpstr>
      <vt:lpstr>Women poets of the post-war period</vt:lpstr>
      <vt:lpstr>Black Arts Movement</vt:lpstr>
      <vt:lpstr>1960s  Civil Rights Activism-- chronology</vt:lpstr>
      <vt:lpstr>Black arts poets</vt:lpstr>
      <vt:lpstr>Rap</vt:lpstr>
      <vt:lpstr>Rap: Tupac Shakur born Lesane Parish Crooks (1971-1996)</vt:lpstr>
      <vt:lpstr>Lucille Clifton (1936—2010)</vt:lpstr>
      <vt:lpstr>Natasha Trethewey (1966--- </vt:lpstr>
      <vt:lpstr>Evie Shockley (1965----  “anti-immigration”</vt:lpstr>
      <vt:lpstr>Danez Smith “summer somewhere”</vt:lpstr>
      <vt:lpstr>Justin Phillip Reed (1989--- https://www.poetryfoundation.org/search?query=justin+Phillip+Reed </vt:lpstr>
      <vt:lpstr>“Portrait with stiff upper lip”  by Justin Phillip Reed</vt:lpstr>
      <vt:lpstr>Jericho Brown (1976--- (born Nelson Demery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Poetry</dc:title>
  <dc:creator>Karen Stein</dc:creator>
  <cp:lastModifiedBy>Karen Stein</cp:lastModifiedBy>
  <cp:revision>21</cp:revision>
  <dcterms:created xsi:type="dcterms:W3CDTF">2020-08-19T11:09:14Z</dcterms:created>
  <dcterms:modified xsi:type="dcterms:W3CDTF">2022-01-14T01:54:20Z</dcterms:modified>
</cp:coreProperties>
</file>