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65" r:id="rId4"/>
    <p:sldId id="258" r:id="rId5"/>
    <p:sldId id="266" r:id="rId6"/>
    <p:sldId id="268" r:id="rId7"/>
    <p:sldId id="269" r:id="rId8"/>
    <p:sldId id="259" r:id="rId9"/>
    <p:sldId id="260" r:id="rId10"/>
    <p:sldId id="270" r:id="rId11"/>
    <p:sldId id="261" r:id="rId12"/>
    <p:sldId id="262" r:id="rId13"/>
    <p:sldId id="263" r:id="rId14"/>
    <p:sldId id="274" r:id="rId15"/>
    <p:sldId id="275" r:id="rId16"/>
    <p:sldId id="267" r:id="rId17"/>
    <p:sldId id="271" r:id="rId18"/>
    <p:sldId id="272" r:id="rId19"/>
    <p:sldId id="264"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p:scale>
          <a:sx n="82" d="100"/>
          <a:sy n="82" d="100"/>
        </p:scale>
        <p:origin x="744"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12/7/2020</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0394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12/7/2020</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433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12/7/2020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61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12/7/2020</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1139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12/7/2020</a:t>
            </a:fld>
            <a:endParaRPr lang="en-US" dirty="0"/>
          </a:p>
        </p:txBody>
      </p:sp>
    </p:spTree>
    <p:extLst>
      <p:ext uri="{BB962C8B-B14F-4D97-AF65-F5344CB8AC3E}">
        <p14:creationId xmlns:p14="http://schemas.microsoft.com/office/powerpoint/2010/main" val="192979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12/7/2020</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0351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12/7/2020</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927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12/7/2020</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3236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12/7/2020</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8276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12/7/2020</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3794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12/7/2020</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280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12/7/2020</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8524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Slave_codes#cite_note-Ingersoll,_1995,_pp._29-30-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lave_codes#cite_note-Hadden_SlavePatrols_2001-6" TargetMode="External"/><Relationship Id="rId2" Type="http://schemas.openxmlformats.org/officeDocument/2006/relationships/hyperlink" Target="https://en.wikipedia.org/wiki/Slave_patrol" TargetMode="External"/><Relationship Id="rId1" Type="http://schemas.openxmlformats.org/officeDocument/2006/relationships/slideLayout" Target="../slideLayouts/slideLayout2.xml"/><Relationship Id="rId5" Type="http://schemas.openxmlformats.org/officeDocument/2006/relationships/hyperlink" Target="https://en.wikipedia.org/wiki/Slave_codes#cite_note-8" TargetMode="External"/><Relationship Id="rId4" Type="http://schemas.openxmlformats.org/officeDocument/2006/relationships/hyperlink" Target="https://en.wikipedia.org/wiki/Slave_codes#cite_note-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Slave_codes#cite_note-morris_1999,_171-172-11" TargetMode="External"/><Relationship Id="rId7" Type="http://schemas.openxmlformats.org/officeDocument/2006/relationships/hyperlink" Target="https://en.wikipedia.org/wiki/Slave_codes#cite_note-:0-13" TargetMode="External"/><Relationship Id="rId2" Type="http://schemas.openxmlformats.org/officeDocument/2006/relationships/hyperlink" Target="https://en.wikipedia.org/wiki/Slave_codes#cite_note-morris_1999,_161-171-10" TargetMode="External"/><Relationship Id="rId1" Type="http://schemas.openxmlformats.org/officeDocument/2006/relationships/slideLayout" Target="../slideLayouts/slideLayout2.xml"/><Relationship Id="rId6" Type="http://schemas.openxmlformats.org/officeDocument/2006/relationships/hyperlink" Target="https://en.wikipedia.org/wiki/Anti-literacy_laws_in_the_United_States" TargetMode="External"/><Relationship Id="rId5" Type="http://schemas.openxmlformats.org/officeDocument/2006/relationships/hyperlink" Target="https://en.wikipedia.org/wiki/Slave_codes#cite_note-12" TargetMode="External"/><Relationship Id="rId4" Type="http://schemas.openxmlformats.org/officeDocument/2006/relationships/hyperlink" Target="https://en.wikipedia.org/wiki/Lawrence_M._Friedman"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9Ux31AvW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B78205C4-ED24-472A-8591-8A6BD537A680}"/>
              </a:ext>
            </a:extLst>
          </p:cNvPr>
          <p:cNvPicPr>
            <a:picLocks noChangeAspect="1"/>
          </p:cNvPicPr>
          <p:nvPr/>
        </p:nvPicPr>
        <p:blipFill rotWithShape="1">
          <a:blip r:embed="rId2"/>
          <a:srcRect t="8885" r="-1" b="6823"/>
          <a:stretch/>
        </p:blipFill>
        <p:spPr>
          <a:xfrm>
            <a:off x="1524" y="10"/>
            <a:ext cx="12188952" cy="6857990"/>
          </a:xfrm>
          <a:prstGeom prst="rect">
            <a:avLst/>
          </a:prstGeom>
        </p:spPr>
      </p:pic>
      <p:sp>
        <p:nvSpPr>
          <p:cNvPr id="11" name="Freeform: Shape 10">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64BBB460-ABF8-4F3D-B2CC-A6F277B3D002}"/>
              </a:ext>
            </a:extLst>
          </p:cNvPr>
          <p:cNvSpPr>
            <a:spLocks noGrp="1"/>
          </p:cNvSpPr>
          <p:nvPr>
            <p:ph type="ctrTitle"/>
          </p:nvPr>
        </p:nvSpPr>
        <p:spPr>
          <a:xfrm>
            <a:off x="2190750" y="1346268"/>
            <a:ext cx="7810500" cy="3125338"/>
          </a:xfrm>
        </p:spPr>
        <p:txBody>
          <a:bodyPr anchor="b">
            <a:normAutofit/>
          </a:bodyPr>
          <a:lstStyle/>
          <a:p>
            <a:pPr algn="ctr">
              <a:lnSpc>
                <a:spcPct val="110000"/>
              </a:lnSpc>
            </a:pPr>
            <a:r>
              <a:rPr lang="en-US" sz="6100" dirty="0"/>
              <a:t>American slavery</a:t>
            </a:r>
            <a:br>
              <a:rPr lang="en-US" sz="6100" dirty="0"/>
            </a:br>
            <a:endParaRPr lang="en-US" sz="6100" dirty="0"/>
          </a:p>
        </p:txBody>
      </p:sp>
      <p:sp>
        <p:nvSpPr>
          <p:cNvPr id="3" name="Subtitle 2">
            <a:extLst>
              <a:ext uri="{FF2B5EF4-FFF2-40B4-BE49-F238E27FC236}">
                <a16:creationId xmlns:a16="http://schemas.microsoft.com/office/drawing/2014/main" id="{0E7F004E-AC6E-4C78-BBA1-3F08A227F029}"/>
              </a:ext>
            </a:extLst>
          </p:cNvPr>
          <p:cNvSpPr>
            <a:spLocks noGrp="1"/>
          </p:cNvSpPr>
          <p:nvPr>
            <p:ph type="subTitle" idx="1"/>
          </p:nvPr>
        </p:nvSpPr>
        <p:spPr>
          <a:xfrm>
            <a:off x="2619375" y="4471607"/>
            <a:ext cx="6953250" cy="862394"/>
          </a:xfrm>
        </p:spPr>
        <p:txBody>
          <a:bodyPr anchor="t">
            <a:normAutofit/>
          </a:bodyPr>
          <a:lstStyle/>
          <a:p>
            <a:pPr algn="ctr"/>
            <a:endParaRPr lang="en-US"/>
          </a:p>
        </p:txBody>
      </p:sp>
    </p:spTree>
    <p:extLst>
      <p:ext uri="{BB962C8B-B14F-4D97-AF65-F5344CB8AC3E}">
        <p14:creationId xmlns:p14="http://schemas.microsoft.com/office/powerpoint/2010/main" val="1014067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A517D034-EF45-48D2-8B95-73F6283CCC32}"/>
              </a:ext>
            </a:extLst>
          </p:cNvPr>
          <p:cNvSpPr>
            <a:spLocks noGrp="1"/>
          </p:cNvSpPr>
          <p:nvPr>
            <p:ph type="title"/>
          </p:nvPr>
        </p:nvSpPr>
        <p:spPr>
          <a:xfrm>
            <a:off x="1920875" y="442913"/>
            <a:ext cx="6857365" cy="450849"/>
          </a:xfrm>
        </p:spPr>
        <p:txBody>
          <a:bodyPr anchor="b">
            <a:noAutofit/>
          </a:bodyPr>
          <a:lstStyle/>
          <a:p>
            <a:r>
              <a:rPr lang="en-US" sz="1600" dirty="0"/>
              <a:t>An auction of enslaved Africans</a:t>
            </a:r>
          </a:p>
        </p:txBody>
      </p:sp>
      <p:pic>
        <p:nvPicPr>
          <p:cNvPr id="7" name="Picture 6" descr="A vintage photo of a group of people posing for the camera&#10;&#10;Description automatically generated">
            <a:extLst>
              <a:ext uri="{FF2B5EF4-FFF2-40B4-BE49-F238E27FC236}">
                <a16:creationId xmlns:a16="http://schemas.microsoft.com/office/drawing/2014/main" id="{7530A05A-ACE1-4370-BDA3-D9D6FBB27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986" y="972978"/>
            <a:ext cx="9172222" cy="6858000"/>
          </a:xfrm>
          <a:prstGeom prst="rect">
            <a:avLst/>
          </a:prstGeom>
        </p:spPr>
      </p:pic>
      <p:sp>
        <p:nvSpPr>
          <p:cNvPr id="15" name="Content Placeholder 14">
            <a:extLst>
              <a:ext uri="{FF2B5EF4-FFF2-40B4-BE49-F238E27FC236}">
                <a16:creationId xmlns:a16="http://schemas.microsoft.com/office/drawing/2014/main" id="{8FFF36FD-5056-4BB2-8E94-4B3D75CD040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6240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4AD4B0EE-2E16-41B4-9B1D-50F485551468}"/>
              </a:ext>
            </a:extLst>
          </p:cNvPr>
          <p:cNvSpPr>
            <a:spLocks noGrp="1"/>
          </p:cNvSpPr>
          <p:nvPr>
            <p:ph type="title"/>
          </p:nvPr>
        </p:nvSpPr>
        <p:spPr>
          <a:xfrm>
            <a:off x="1920875" y="442913"/>
            <a:ext cx="6857365" cy="583454"/>
          </a:xfrm>
        </p:spPr>
        <p:txBody>
          <a:bodyPr anchor="b">
            <a:normAutofit fontScale="90000"/>
          </a:bodyPr>
          <a:lstStyle/>
          <a:p>
            <a:r>
              <a:rPr lang="en-US" dirty="0"/>
              <a:t>Slave Codes I</a:t>
            </a:r>
          </a:p>
        </p:txBody>
      </p:sp>
      <p:sp>
        <p:nvSpPr>
          <p:cNvPr id="3" name="Content Placeholder 2">
            <a:extLst>
              <a:ext uri="{FF2B5EF4-FFF2-40B4-BE49-F238E27FC236}">
                <a16:creationId xmlns:a16="http://schemas.microsoft.com/office/drawing/2014/main" id="{367AD29B-9877-4D99-BE38-5EFED6DD27FF}"/>
              </a:ext>
            </a:extLst>
          </p:cNvPr>
          <p:cNvSpPr>
            <a:spLocks noGrp="1"/>
          </p:cNvSpPr>
          <p:nvPr>
            <p:ph idx="1"/>
          </p:nvPr>
        </p:nvSpPr>
        <p:spPr>
          <a:xfrm>
            <a:off x="868649" y="1287624"/>
            <a:ext cx="9788102" cy="4898571"/>
          </a:xfrm>
        </p:spPr>
        <p:txBody>
          <a:bodyPr>
            <a:normAutofit/>
          </a:bodyPr>
          <a:lstStyle/>
          <a:p>
            <a:r>
              <a:rPr lang="en-US" dirty="0"/>
              <a:t>The most common elements are: </a:t>
            </a:r>
          </a:p>
          <a:p>
            <a:pPr>
              <a:buFont typeface="Arial" panose="020B0604020202020204" pitchFamily="34" charset="0"/>
              <a:buChar char="•"/>
            </a:pPr>
            <a:r>
              <a:rPr lang="en-US" b="1" dirty="0"/>
              <a:t>Movement Restrictions:</a:t>
            </a:r>
            <a:r>
              <a:rPr lang="en-US" dirty="0"/>
              <a:t> Most regions required any slaves away from their plantations or outside of the cities they resided in to have a pass signed by their master</a:t>
            </a:r>
          </a:p>
          <a:p>
            <a:pPr>
              <a:buFont typeface="Arial" panose="020B0604020202020204" pitchFamily="34" charset="0"/>
              <a:buChar char="•"/>
            </a:pPr>
            <a:r>
              <a:rPr lang="en-US" b="1" dirty="0"/>
              <a:t>Marriage Restrictions:</a:t>
            </a:r>
            <a:r>
              <a:rPr lang="en-US" dirty="0"/>
              <a:t> Most places restricted the marriage rights of enslaved people, ostensibly to prevent them from trying to change masters by marrying into a family on another plantation.</a:t>
            </a:r>
            <a:r>
              <a:rPr lang="en-US" baseline="30000" dirty="0">
                <a:hlinkClick r:id="rId2"/>
              </a:rPr>
              <a:t>[5]</a:t>
            </a:r>
            <a:r>
              <a:rPr lang="en-US" dirty="0"/>
              <a:t> Marriage between people of different races was also usually restricted.</a:t>
            </a:r>
          </a:p>
          <a:p>
            <a:pPr>
              <a:buFont typeface="Arial" panose="020B0604020202020204" pitchFamily="34" charset="0"/>
              <a:buChar char="•"/>
            </a:pPr>
            <a:r>
              <a:rPr lang="en-US" b="1" dirty="0"/>
              <a:t>Prohibitions on Gathering:</a:t>
            </a:r>
            <a:r>
              <a:rPr lang="en-US" dirty="0"/>
              <a:t> Slave codes generally prevented large groups of enslaved people from gathering away from their plantations.</a:t>
            </a:r>
          </a:p>
          <a:p>
            <a:endParaRPr lang="en-US" dirty="0"/>
          </a:p>
        </p:txBody>
      </p:sp>
    </p:spTree>
    <p:extLst>
      <p:ext uri="{BB962C8B-B14F-4D97-AF65-F5344CB8AC3E}">
        <p14:creationId xmlns:p14="http://schemas.microsoft.com/office/powerpoint/2010/main" val="238457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A615D491-CE77-42DB-AEEF-B3A1DE6AD386}"/>
              </a:ext>
            </a:extLst>
          </p:cNvPr>
          <p:cNvSpPr>
            <a:spLocks noGrp="1"/>
          </p:cNvSpPr>
          <p:nvPr>
            <p:ph type="title"/>
          </p:nvPr>
        </p:nvSpPr>
        <p:spPr>
          <a:xfrm>
            <a:off x="1920875" y="442913"/>
            <a:ext cx="6857365" cy="695422"/>
          </a:xfrm>
        </p:spPr>
        <p:txBody>
          <a:bodyPr anchor="b">
            <a:normAutofit fontScale="90000"/>
          </a:bodyPr>
          <a:lstStyle/>
          <a:p>
            <a:r>
              <a:rPr lang="en-US" dirty="0"/>
              <a:t>Slave Codes II</a:t>
            </a:r>
          </a:p>
        </p:txBody>
      </p:sp>
      <p:sp>
        <p:nvSpPr>
          <p:cNvPr id="3" name="Content Placeholder 2">
            <a:extLst>
              <a:ext uri="{FF2B5EF4-FFF2-40B4-BE49-F238E27FC236}">
                <a16:creationId xmlns:a16="http://schemas.microsoft.com/office/drawing/2014/main" id="{5A285FE1-ACBC-4FB8-BE1A-0BE29BC2CACE}"/>
              </a:ext>
            </a:extLst>
          </p:cNvPr>
          <p:cNvSpPr>
            <a:spLocks noGrp="1"/>
          </p:cNvSpPr>
          <p:nvPr>
            <p:ph idx="1"/>
          </p:nvPr>
        </p:nvSpPr>
        <p:spPr>
          <a:xfrm>
            <a:off x="1020939" y="1138335"/>
            <a:ext cx="10754293" cy="4471339"/>
          </a:xfrm>
        </p:spPr>
        <p:txBody>
          <a:bodyPr>
            <a:normAutofit fontScale="25000" lnSpcReduction="20000"/>
          </a:bodyPr>
          <a:lstStyle/>
          <a:p>
            <a:pPr>
              <a:buFont typeface="Arial" panose="020B0604020202020204" pitchFamily="34" charset="0"/>
              <a:buChar char="•"/>
            </a:pPr>
            <a:r>
              <a:rPr lang="en-US" sz="7200" b="1" dirty="0">
                <a:hlinkClick r:id="rId2" tooltip="Slave patrol"/>
              </a:rPr>
              <a:t>Slave Patrols</a:t>
            </a:r>
            <a:r>
              <a:rPr lang="en-US" sz="7200" b="1" dirty="0"/>
              <a:t>:</a:t>
            </a:r>
            <a:r>
              <a:rPr lang="en-US" sz="7200" dirty="0"/>
              <a:t> legal authority backed patrols by plantation owners and other free whites to ensure that enslaved people were not free to move about at night, and to generally enforce the restrictions on slaves.</a:t>
            </a:r>
            <a:r>
              <a:rPr lang="en-US" sz="7200" baseline="30000" dirty="0">
                <a:hlinkClick r:id="rId3"/>
              </a:rPr>
              <a:t>[6]</a:t>
            </a:r>
            <a:r>
              <a:rPr lang="en-US" sz="7200" baseline="30000" dirty="0">
                <a:hlinkClick r:id="rId4"/>
              </a:rPr>
              <a:t>[7]</a:t>
            </a:r>
            <a:endParaRPr lang="en-US" sz="7200" baseline="30000" dirty="0"/>
          </a:p>
          <a:p>
            <a:pPr>
              <a:buFont typeface="Arial" panose="020B0604020202020204" pitchFamily="34" charset="0"/>
              <a:buChar char="•"/>
            </a:pPr>
            <a:endParaRPr lang="en-US" sz="7200" dirty="0"/>
          </a:p>
          <a:p>
            <a:pPr>
              <a:buFont typeface="Arial" panose="020B0604020202020204" pitchFamily="34" charset="0"/>
              <a:buChar char="•"/>
            </a:pPr>
            <a:r>
              <a:rPr lang="en-US" sz="7200" b="1" dirty="0"/>
              <a:t>Trade and Commerce by Slaves:</a:t>
            </a:r>
            <a:r>
              <a:rPr lang="en-US" sz="7200" dirty="0"/>
              <a:t> Initially, most places gave enslaved people some land to work personally and allowed them to operate their markets. As slavery became more profitable, slave codes restricting the rights of enslaved people to buy, sell, and produce goods were introduced.</a:t>
            </a:r>
            <a:r>
              <a:rPr lang="en-US" sz="7200" baseline="30000" dirty="0">
                <a:hlinkClick r:id="rId5"/>
              </a:rPr>
              <a:t>[8]</a:t>
            </a:r>
            <a:endParaRPr lang="en-US" dirty="0"/>
          </a:p>
        </p:txBody>
      </p:sp>
    </p:spTree>
    <p:extLst>
      <p:ext uri="{BB962C8B-B14F-4D97-AF65-F5344CB8AC3E}">
        <p14:creationId xmlns:p14="http://schemas.microsoft.com/office/powerpoint/2010/main" val="1572116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804B9D61-3A76-46DB-9894-F67D65BFDF40}"/>
              </a:ext>
            </a:extLst>
          </p:cNvPr>
          <p:cNvSpPr>
            <a:spLocks noGrp="1"/>
          </p:cNvSpPr>
          <p:nvPr>
            <p:ph type="title"/>
          </p:nvPr>
        </p:nvSpPr>
        <p:spPr>
          <a:xfrm>
            <a:off x="1920875" y="442913"/>
            <a:ext cx="6857365" cy="816720"/>
          </a:xfrm>
        </p:spPr>
        <p:txBody>
          <a:bodyPr anchor="b">
            <a:normAutofit/>
          </a:bodyPr>
          <a:lstStyle/>
          <a:p>
            <a:r>
              <a:rPr lang="en-US" dirty="0"/>
              <a:t>Slave Codes III</a:t>
            </a:r>
          </a:p>
        </p:txBody>
      </p:sp>
      <p:sp>
        <p:nvSpPr>
          <p:cNvPr id="3" name="Content Placeholder 2">
            <a:extLst>
              <a:ext uri="{FF2B5EF4-FFF2-40B4-BE49-F238E27FC236}">
                <a16:creationId xmlns:a16="http://schemas.microsoft.com/office/drawing/2014/main" id="{D1373FB9-ACB2-473E-9362-18856A236B54}"/>
              </a:ext>
            </a:extLst>
          </p:cNvPr>
          <p:cNvSpPr>
            <a:spLocks noGrp="1"/>
          </p:cNvSpPr>
          <p:nvPr>
            <p:ph idx="1"/>
          </p:nvPr>
        </p:nvSpPr>
        <p:spPr>
          <a:xfrm>
            <a:off x="1920875" y="1576873"/>
            <a:ext cx="9705068" cy="4534678"/>
          </a:xfrm>
        </p:spPr>
        <p:txBody>
          <a:bodyPr>
            <a:normAutofit lnSpcReduction="10000"/>
          </a:bodyPr>
          <a:lstStyle/>
          <a:p>
            <a:pPr>
              <a:buFont typeface="Arial" panose="020B0604020202020204" pitchFamily="34" charset="0"/>
              <a:buChar char="•"/>
            </a:pPr>
            <a:r>
              <a:rPr lang="en-US" sz="1800" b="1" dirty="0"/>
              <a:t>Punishment and Killing of Slaves:</a:t>
            </a:r>
            <a:r>
              <a:rPr lang="en-US" sz="1800" dirty="0"/>
              <a:t> Slave codes regulated how slaves could be punished, </a:t>
            </a:r>
            <a:r>
              <a:rPr lang="en-US" sz="1800" b="1" dirty="0"/>
              <a:t>usually going so far as to apply no penalty for accidentally killing a slave while punishing them.</a:t>
            </a:r>
            <a:r>
              <a:rPr lang="en-US" sz="1800" baseline="30000" dirty="0">
                <a:hlinkClick r:id="rId2"/>
              </a:rPr>
              <a:t>[10]</a:t>
            </a:r>
            <a:r>
              <a:rPr lang="en-US" sz="1800" dirty="0"/>
              <a:t> Later laws began to apply restrictions on this, but slave-owners were still rarely punished for killing their slaves.</a:t>
            </a:r>
            <a:r>
              <a:rPr lang="en-US" sz="1800" baseline="30000" dirty="0">
                <a:hlinkClick r:id="rId3"/>
              </a:rPr>
              <a:t>[11]</a:t>
            </a:r>
            <a:r>
              <a:rPr lang="en-US" sz="1800" dirty="0"/>
              <a:t> Historian </a:t>
            </a:r>
            <a:r>
              <a:rPr lang="en-US" sz="1800" dirty="0">
                <a:hlinkClick r:id="rId4" tooltip="Lawrence M. Friedman"/>
              </a:rPr>
              <a:t>Lawrence M. Friedman</a:t>
            </a:r>
            <a:r>
              <a:rPr lang="en-US" sz="1800" dirty="0"/>
              <a:t> wrote: "Ten Southern codes made it a crime to mistreat a slave.... Under the Louisiana Civil Code of 1825 (art. 192), if a master was ′convicted of cruel treatment,′ the judge could order the sale of the mistreated slave, presumably to a better master."</a:t>
            </a:r>
            <a:r>
              <a:rPr lang="en-US" sz="1800" baseline="30000" dirty="0">
                <a:hlinkClick r:id="rId5"/>
              </a:rPr>
              <a:t>[12]</a:t>
            </a:r>
            <a:endParaRPr lang="en-US" sz="1800" dirty="0"/>
          </a:p>
          <a:p>
            <a:pPr>
              <a:buFont typeface="Arial" panose="020B0604020202020204" pitchFamily="34" charset="0"/>
              <a:buChar char="•"/>
            </a:pPr>
            <a:r>
              <a:rPr lang="en-US" sz="1800" b="1" dirty="0"/>
              <a:t>Education Restrictions:</a:t>
            </a:r>
            <a:r>
              <a:rPr lang="en-US" sz="1800" dirty="0"/>
              <a:t> Some codes made it </a:t>
            </a:r>
            <a:r>
              <a:rPr lang="en-US" sz="1800" dirty="0">
                <a:hlinkClick r:id="rId6" tooltip="Anti-literacy laws in the United States"/>
              </a:rPr>
              <a:t>illegal to teach slaves to read</a:t>
            </a:r>
            <a:r>
              <a:rPr lang="en-US" sz="1800" dirty="0"/>
              <a:t>.</a:t>
            </a:r>
            <a:r>
              <a:rPr lang="en-US" sz="1800" baseline="30000" dirty="0">
                <a:hlinkClick r:id="rId7"/>
              </a:rPr>
              <a:t>[13</a:t>
            </a:r>
            <a:endParaRPr lang="en-US" sz="1800" dirty="0"/>
          </a:p>
          <a:p>
            <a:endParaRPr lang="en-US" dirty="0"/>
          </a:p>
        </p:txBody>
      </p:sp>
    </p:spTree>
    <p:extLst>
      <p:ext uri="{BB962C8B-B14F-4D97-AF65-F5344CB8AC3E}">
        <p14:creationId xmlns:p14="http://schemas.microsoft.com/office/powerpoint/2010/main" val="248817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4E5967D4-E7C9-4596-9F03-13610EEAA3C8}"/>
              </a:ext>
            </a:extLst>
          </p:cNvPr>
          <p:cNvSpPr>
            <a:spLocks noGrp="1"/>
          </p:cNvSpPr>
          <p:nvPr>
            <p:ph type="title"/>
          </p:nvPr>
        </p:nvSpPr>
        <p:spPr>
          <a:xfrm>
            <a:off x="1920875" y="442913"/>
            <a:ext cx="6857365" cy="450849"/>
          </a:xfrm>
        </p:spPr>
        <p:txBody>
          <a:bodyPr anchor="b">
            <a:normAutofit fontScale="90000"/>
          </a:bodyPr>
          <a:lstStyle/>
          <a:p>
            <a:r>
              <a:rPr lang="en-US" dirty="0"/>
              <a:t>Cotton</a:t>
            </a:r>
          </a:p>
        </p:txBody>
      </p:sp>
      <p:pic>
        <p:nvPicPr>
          <p:cNvPr id="6" name="Content Placeholder 5" descr="A group of people in a rocky area&#10;&#10;Description automatically generated">
            <a:extLst>
              <a:ext uri="{FF2B5EF4-FFF2-40B4-BE49-F238E27FC236}">
                <a16:creationId xmlns:a16="http://schemas.microsoft.com/office/drawing/2014/main" id="{6FAEDB3D-C579-4A65-AD46-EFAC2421E8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02" y="801279"/>
            <a:ext cx="9174110" cy="5844617"/>
          </a:xfrm>
        </p:spPr>
      </p:pic>
    </p:spTree>
    <p:extLst>
      <p:ext uri="{BB962C8B-B14F-4D97-AF65-F5344CB8AC3E}">
        <p14:creationId xmlns:p14="http://schemas.microsoft.com/office/powerpoint/2010/main" val="78511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42837640-1F58-47CB-8CEB-B1CA065127A8}"/>
              </a:ext>
            </a:extLst>
          </p:cNvPr>
          <p:cNvSpPr>
            <a:spLocks noGrp="1"/>
          </p:cNvSpPr>
          <p:nvPr>
            <p:ph type="title"/>
          </p:nvPr>
        </p:nvSpPr>
        <p:spPr>
          <a:xfrm>
            <a:off x="1920875" y="442913"/>
            <a:ext cx="6857365" cy="844711"/>
          </a:xfrm>
        </p:spPr>
        <p:txBody>
          <a:bodyPr anchor="b">
            <a:normAutofit/>
          </a:bodyPr>
          <a:lstStyle/>
          <a:p>
            <a:r>
              <a:rPr lang="en-US" dirty="0"/>
              <a:t>Rebellions</a:t>
            </a:r>
          </a:p>
        </p:txBody>
      </p:sp>
      <p:sp>
        <p:nvSpPr>
          <p:cNvPr id="3" name="Content Placeholder 2">
            <a:extLst>
              <a:ext uri="{FF2B5EF4-FFF2-40B4-BE49-F238E27FC236}">
                <a16:creationId xmlns:a16="http://schemas.microsoft.com/office/drawing/2014/main" id="{D9B166BD-3B53-409A-9CAD-FC267ED96FD5}"/>
              </a:ext>
            </a:extLst>
          </p:cNvPr>
          <p:cNvSpPr>
            <a:spLocks noGrp="1"/>
          </p:cNvSpPr>
          <p:nvPr>
            <p:ph idx="1"/>
          </p:nvPr>
        </p:nvSpPr>
        <p:spPr>
          <a:xfrm>
            <a:off x="1970644" y="1375421"/>
            <a:ext cx="7994450" cy="5039666"/>
          </a:xfrm>
        </p:spPr>
        <p:txBody>
          <a:bodyPr>
            <a:normAutofit/>
          </a:bodyPr>
          <a:lstStyle/>
          <a:p>
            <a:pPr marL="342900" indent="-342900">
              <a:buAutoNum type="arabicPeriod"/>
            </a:pPr>
            <a:r>
              <a:rPr lang="en-US" b="1" dirty="0" err="1"/>
              <a:t>Stono</a:t>
            </a:r>
            <a:r>
              <a:rPr lang="en-US" b="1" dirty="0"/>
              <a:t> Rebellion, 1739.</a:t>
            </a:r>
            <a:r>
              <a:rPr lang="en-US" dirty="0"/>
              <a:t> </a:t>
            </a:r>
          </a:p>
          <a:p>
            <a:pPr marL="342900" indent="-342900">
              <a:buAutoNum type="arabicPeriod"/>
            </a:pPr>
            <a:r>
              <a:rPr lang="en-US" b="1" dirty="0"/>
              <a:t>The New York City Conspiracy of 1741.</a:t>
            </a:r>
            <a:r>
              <a:rPr lang="en-US" dirty="0"/>
              <a:t> </a:t>
            </a:r>
          </a:p>
          <a:p>
            <a:pPr marL="342900" indent="-342900">
              <a:buAutoNum type="arabicPeriod"/>
            </a:pPr>
            <a:r>
              <a:rPr lang="en-US" b="1" dirty="0"/>
              <a:t>Gabriel’s Conspiracy, 1800</a:t>
            </a:r>
            <a:r>
              <a:rPr lang="en-US" dirty="0"/>
              <a:t>.</a:t>
            </a:r>
          </a:p>
          <a:p>
            <a:pPr marL="342900" indent="-342900">
              <a:buAutoNum type="arabicPeriod"/>
            </a:pPr>
            <a:r>
              <a:rPr lang="en-US" b="1" dirty="0"/>
              <a:t>German Coast Uprising, 1811</a:t>
            </a:r>
            <a:r>
              <a:rPr lang="en-US" dirty="0"/>
              <a:t>.</a:t>
            </a:r>
          </a:p>
          <a:p>
            <a:pPr marL="342900" indent="-342900">
              <a:buFont typeface="Corbel" panose="020B0503020204020204" pitchFamily="34" charset="0"/>
              <a:buAutoNum type="arabicPeriod"/>
            </a:pPr>
            <a:r>
              <a:rPr lang="en-US" b="1" dirty="0"/>
              <a:t>Denmark Vesey 1822– he was executed before his plan could be carried out</a:t>
            </a:r>
          </a:p>
          <a:p>
            <a:pPr marL="342900" indent="-342900">
              <a:buAutoNum type="arabicPeriod"/>
            </a:pPr>
            <a:r>
              <a:rPr lang="en-US" b="1" dirty="0"/>
              <a:t>Nat Turner’s Rebellion, 1831</a:t>
            </a:r>
            <a:r>
              <a:rPr lang="en-US" dirty="0"/>
              <a:t>. </a:t>
            </a:r>
          </a:p>
          <a:p>
            <a:pPr marL="342900" indent="-342900">
              <a:buAutoNum type="arabicPeriod"/>
            </a:pPr>
            <a:r>
              <a:rPr lang="en-US" dirty="0"/>
              <a:t>Wikipedia lists many more revolts</a:t>
            </a:r>
          </a:p>
          <a:p>
            <a:r>
              <a:rPr lang="en-US" dirty="0"/>
              <a:t>https://www.pbs.org/wnet/african-americans-many-rivers-to-cross/history/did-african-american-slaves-rebel/</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467104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332D8750-22B9-4195-9D6E-613A9A607A6F}"/>
              </a:ext>
            </a:extLst>
          </p:cNvPr>
          <p:cNvSpPr>
            <a:spLocks noGrp="1"/>
          </p:cNvSpPr>
          <p:nvPr>
            <p:ph type="title"/>
          </p:nvPr>
        </p:nvSpPr>
        <p:spPr>
          <a:xfrm>
            <a:off x="1920875" y="419101"/>
            <a:ext cx="8823325" cy="819150"/>
          </a:xfrm>
        </p:spPr>
        <p:txBody>
          <a:bodyPr anchor="b">
            <a:normAutofit/>
          </a:bodyPr>
          <a:lstStyle/>
          <a:p>
            <a:r>
              <a:rPr lang="en-US" dirty="0"/>
              <a:t>South celebrates slavery</a:t>
            </a:r>
          </a:p>
        </p:txBody>
      </p:sp>
      <p:sp>
        <p:nvSpPr>
          <p:cNvPr id="3" name="Content Placeholder 2">
            <a:extLst>
              <a:ext uri="{FF2B5EF4-FFF2-40B4-BE49-F238E27FC236}">
                <a16:creationId xmlns:a16="http://schemas.microsoft.com/office/drawing/2014/main" id="{66640D62-8CD1-434B-87E8-0CF270C63BA5}"/>
              </a:ext>
            </a:extLst>
          </p:cNvPr>
          <p:cNvSpPr>
            <a:spLocks noGrp="1"/>
          </p:cNvSpPr>
          <p:nvPr>
            <p:ph idx="1"/>
          </p:nvPr>
        </p:nvSpPr>
        <p:spPr>
          <a:xfrm>
            <a:off x="1257300" y="1514475"/>
            <a:ext cx="10220325" cy="4449763"/>
          </a:xfrm>
        </p:spPr>
        <p:txBody>
          <a:bodyPr>
            <a:normAutofit/>
          </a:bodyPr>
          <a:lstStyle/>
          <a:p>
            <a:r>
              <a:rPr lang="en-US" dirty="0"/>
              <a:t>As the Deep South grew in wealth and power, its attitude changed after 1830 from viewing slavery as an embarrassment to celebrating slavery as part of their exalted culture. Their assertion:</a:t>
            </a:r>
          </a:p>
          <a:p>
            <a:r>
              <a:rPr lang="en-US" dirty="0"/>
              <a:t>“Theirs was a democracy modeled on the slave states of ancient Greece and Rome, whose elites had been free to pursue the finer things in life after delegating all drudgery to slaves and a disenfranchised lower class” (Woodard, p 202).</a:t>
            </a:r>
          </a:p>
        </p:txBody>
      </p:sp>
    </p:spTree>
    <p:extLst>
      <p:ext uri="{BB962C8B-B14F-4D97-AF65-F5344CB8AC3E}">
        <p14:creationId xmlns:p14="http://schemas.microsoft.com/office/powerpoint/2010/main" val="324833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5D6C652E-F085-427A-B0A4-C654E62E479C}"/>
              </a:ext>
            </a:extLst>
          </p:cNvPr>
          <p:cNvSpPr>
            <a:spLocks noGrp="1"/>
          </p:cNvSpPr>
          <p:nvPr>
            <p:ph type="title"/>
          </p:nvPr>
        </p:nvSpPr>
        <p:spPr>
          <a:xfrm>
            <a:off x="1920875" y="442914"/>
            <a:ext cx="6857365" cy="320658"/>
          </a:xfrm>
        </p:spPr>
        <p:txBody>
          <a:bodyPr anchor="b">
            <a:normAutofit fontScale="90000"/>
          </a:bodyPr>
          <a:lstStyle/>
          <a:p>
            <a:r>
              <a:rPr lang="en-US" sz="1800" dirty="0"/>
              <a:t>Underground Railroad</a:t>
            </a:r>
          </a:p>
        </p:txBody>
      </p:sp>
      <p:pic>
        <p:nvPicPr>
          <p:cNvPr id="5" name="Content Placeholder 4" descr="Diagram, map&#10;&#10;Description automatically generated">
            <a:extLst>
              <a:ext uri="{FF2B5EF4-FFF2-40B4-BE49-F238E27FC236}">
                <a16:creationId xmlns:a16="http://schemas.microsoft.com/office/drawing/2014/main" id="{402C87A8-CBD2-4219-874D-96DFCEAD86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9986" y="717445"/>
            <a:ext cx="6707894" cy="5951049"/>
          </a:xfrm>
        </p:spPr>
      </p:pic>
    </p:spTree>
    <p:extLst>
      <p:ext uri="{BB962C8B-B14F-4D97-AF65-F5344CB8AC3E}">
        <p14:creationId xmlns:p14="http://schemas.microsoft.com/office/powerpoint/2010/main" val="1623899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D52DBC20-F5D1-4DB6-9059-CAF2A24CCCCA}"/>
              </a:ext>
            </a:extLst>
          </p:cNvPr>
          <p:cNvSpPr>
            <a:spLocks noGrp="1"/>
          </p:cNvSpPr>
          <p:nvPr>
            <p:ph type="title"/>
          </p:nvPr>
        </p:nvSpPr>
        <p:spPr>
          <a:xfrm>
            <a:off x="1920875" y="442913"/>
            <a:ext cx="6857365" cy="450849"/>
          </a:xfrm>
        </p:spPr>
        <p:txBody>
          <a:bodyPr anchor="b">
            <a:normAutofit fontScale="90000"/>
          </a:bodyPr>
          <a:lstStyle/>
          <a:p>
            <a:r>
              <a:rPr lang="en-US" dirty="0"/>
              <a:t>Fleeing</a:t>
            </a:r>
          </a:p>
        </p:txBody>
      </p:sp>
      <p:pic>
        <p:nvPicPr>
          <p:cNvPr id="1026" name="Picture 2" descr="Underground Railroad - HISTORY">
            <a:extLst>
              <a:ext uri="{FF2B5EF4-FFF2-40B4-BE49-F238E27FC236}">
                <a16:creationId xmlns:a16="http://schemas.microsoft.com/office/drawing/2014/main" id="{0F757B97-960B-4113-B024-5E78325803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4091" y="895969"/>
            <a:ext cx="5031628" cy="464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95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8D80F294-7068-4C57-8CE6-30B68663B59E}"/>
              </a:ext>
            </a:extLst>
          </p:cNvPr>
          <p:cNvSpPr>
            <a:spLocks noGrp="1"/>
          </p:cNvSpPr>
          <p:nvPr>
            <p:ph type="title"/>
          </p:nvPr>
        </p:nvSpPr>
        <p:spPr>
          <a:xfrm>
            <a:off x="1920875" y="552449"/>
            <a:ext cx="7708900" cy="714375"/>
          </a:xfrm>
        </p:spPr>
        <p:txBody>
          <a:bodyPr anchor="b">
            <a:normAutofit/>
          </a:bodyPr>
          <a:lstStyle/>
          <a:p>
            <a:r>
              <a:rPr lang="en-US" sz="2000" dirty="0"/>
              <a:t>Slavery in the North</a:t>
            </a:r>
          </a:p>
        </p:txBody>
      </p:sp>
      <p:sp>
        <p:nvSpPr>
          <p:cNvPr id="3" name="Content Placeholder 2">
            <a:extLst>
              <a:ext uri="{FF2B5EF4-FFF2-40B4-BE49-F238E27FC236}">
                <a16:creationId xmlns:a16="http://schemas.microsoft.com/office/drawing/2014/main" id="{89271CED-07D7-440C-A6DE-012B9B975A6E}"/>
              </a:ext>
            </a:extLst>
          </p:cNvPr>
          <p:cNvSpPr>
            <a:spLocks noGrp="1"/>
          </p:cNvSpPr>
          <p:nvPr>
            <p:ph idx="1"/>
          </p:nvPr>
        </p:nvSpPr>
        <p:spPr>
          <a:xfrm>
            <a:off x="1920875" y="1390650"/>
            <a:ext cx="9566275" cy="4573588"/>
          </a:xfrm>
        </p:spPr>
        <p:txBody>
          <a:bodyPr>
            <a:normAutofit/>
          </a:bodyPr>
          <a:lstStyle/>
          <a:p>
            <a:r>
              <a:rPr lang="en-US" dirty="0"/>
              <a:t>Slave trade– triangle trade was a source of wealth (the  Brown family, the de Wolf family)</a:t>
            </a:r>
          </a:p>
          <a:p>
            <a:r>
              <a:rPr lang="en-US" dirty="0"/>
              <a:t>Slaves might be educated: Jupiter </a:t>
            </a:r>
            <a:r>
              <a:rPr lang="en-US" dirty="0" err="1"/>
              <a:t>Hammon</a:t>
            </a:r>
            <a:r>
              <a:rPr lang="en-US" dirty="0"/>
              <a:t> was a clerk in the shipping business of the Lloyd family (Lloyds of London); published first written poem by an African American</a:t>
            </a:r>
          </a:p>
          <a:p>
            <a:r>
              <a:rPr lang="en-US" dirty="0"/>
              <a:t>Phillis Wheatley was sent by her owners to England to organize publication of her first book of poetry.</a:t>
            </a:r>
          </a:p>
          <a:p>
            <a:endParaRPr lang="en-US" dirty="0"/>
          </a:p>
          <a:p>
            <a:endParaRPr lang="en-US" dirty="0"/>
          </a:p>
        </p:txBody>
      </p:sp>
    </p:spTree>
    <p:extLst>
      <p:ext uri="{BB962C8B-B14F-4D97-AF65-F5344CB8AC3E}">
        <p14:creationId xmlns:p14="http://schemas.microsoft.com/office/powerpoint/2010/main" val="187222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283A697F-5A44-4A70-86B5-2552FA4E1813}"/>
              </a:ext>
            </a:extLst>
          </p:cNvPr>
          <p:cNvSpPr>
            <a:spLocks noGrp="1"/>
          </p:cNvSpPr>
          <p:nvPr>
            <p:ph type="title"/>
          </p:nvPr>
        </p:nvSpPr>
        <p:spPr>
          <a:xfrm>
            <a:off x="1920876" y="442914"/>
            <a:ext cx="6579312" cy="441518"/>
          </a:xfrm>
        </p:spPr>
        <p:txBody>
          <a:bodyPr anchor="b">
            <a:normAutofit fontScale="90000"/>
          </a:bodyPr>
          <a:lstStyle/>
          <a:p>
            <a:pPr>
              <a:lnSpc>
                <a:spcPct val="120000"/>
              </a:lnSpc>
            </a:pPr>
            <a:br>
              <a:rPr lang="en-US" sz="3000" dirty="0"/>
            </a:br>
            <a:r>
              <a:rPr lang="en-US" sz="2200" dirty="0"/>
              <a:t>Origins– indentured servitude</a:t>
            </a:r>
          </a:p>
        </p:txBody>
      </p:sp>
      <p:sp>
        <p:nvSpPr>
          <p:cNvPr id="3" name="Content Placeholder 2">
            <a:extLst>
              <a:ext uri="{FF2B5EF4-FFF2-40B4-BE49-F238E27FC236}">
                <a16:creationId xmlns:a16="http://schemas.microsoft.com/office/drawing/2014/main" id="{0E2E45F9-E869-4F04-A29C-67C4AC902682}"/>
              </a:ext>
            </a:extLst>
          </p:cNvPr>
          <p:cNvSpPr>
            <a:spLocks noGrp="1"/>
          </p:cNvSpPr>
          <p:nvPr>
            <p:ph idx="1"/>
          </p:nvPr>
        </p:nvSpPr>
        <p:spPr>
          <a:xfrm>
            <a:off x="429208" y="1327346"/>
            <a:ext cx="11532637" cy="4646223"/>
          </a:xfrm>
        </p:spPr>
        <p:txBody>
          <a:bodyPr>
            <a:normAutofit fontScale="92500" lnSpcReduction="20000"/>
          </a:bodyPr>
          <a:lstStyle/>
          <a:p>
            <a:pPr marL="342900" indent="-342900">
              <a:lnSpc>
                <a:spcPct val="130000"/>
              </a:lnSpc>
              <a:buAutoNum type="arabicPlain" startAt="1619"/>
            </a:pPr>
            <a:r>
              <a:rPr lang="en-US" sz="2300" b="1" dirty="0"/>
              <a:t>--Indentured servants arrive in Jamestown VA from Europe, including 20 Africans.</a:t>
            </a:r>
          </a:p>
          <a:p>
            <a:pPr>
              <a:lnSpc>
                <a:spcPct val="130000"/>
              </a:lnSpc>
            </a:pPr>
            <a:r>
              <a:rPr lang="en-US" sz="2300" b="1" dirty="0"/>
              <a:t>Indenture </a:t>
            </a:r>
            <a:r>
              <a:rPr lang="en-US" sz="2300" dirty="0"/>
              <a:t>: people could promise 3 years of servitude in exchange for passage from Europe (mainly England).</a:t>
            </a:r>
          </a:p>
          <a:p>
            <a:pPr>
              <a:lnSpc>
                <a:spcPct val="130000"/>
              </a:lnSpc>
            </a:pPr>
            <a:r>
              <a:rPr lang="en-US" sz="2300" b="1" dirty="0"/>
              <a:t>Estimated 80-90% of the European settlers in VA were indentured</a:t>
            </a:r>
          </a:p>
          <a:p>
            <a:pPr>
              <a:lnSpc>
                <a:spcPct val="130000"/>
              </a:lnSpc>
            </a:pPr>
            <a:r>
              <a:rPr lang="en-US" sz="2300" b="1" dirty="0"/>
              <a:t>Life as an indentured servant was difficult.</a:t>
            </a:r>
          </a:p>
          <a:p>
            <a:pPr>
              <a:lnSpc>
                <a:spcPct val="130000"/>
              </a:lnSpc>
            </a:pPr>
            <a:r>
              <a:rPr lang="en-US" sz="2300" b="1" dirty="0"/>
              <a:t>Treatment was harsh.</a:t>
            </a:r>
          </a:p>
          <a:p>
            <a:pPr>
              <a:lnSpc>
                <a:spcPct val="130000"/>
              </a:lnSpc>
            </a:pPr>
            <a:r>
              <a:rPr lang="en-US" sz="2300" b="1" dirty="0"/>
              <a:t>When indenture ends, servants received land, tools and freedom.</a:t>
            </a:r>
          </a:p>
          <a:p>
            <a:pPr>
              <a:lnSpc>
                <a:spcPct val="130000"/>
              </a:lnSpc>
            </a:pPr>
            <a:r>
              <a:rPr lang="en-US" sz="2300" b="1" dirty="0"/>
              <a:t>Blacks and whites were treated equally in Tidewater (VA, MD); blacks could own land, and even have servants</a:t>
            </a:r>
          </a:p>
          <a:p>
            <a:pPr>
              <a:lnSpc>
                <a:spcPct val="130000"/>
              </a:lnSpc>
            </a:pPr>
            <a:endParaRPr lang="en-US" sz="1100" b="1" dirty="0"/>
          </a:p>
          <a:p>
            <a:pPr>
              <a:lnSpc>
                <a:spcPct val="130000"/>
              </a:lnSpc>
            </a:pPr>
            <a:endParaRPr lang="en-US" sz="1100" b="1" dirty="0"/>
          </a:p>
          <a:p>
            <a:pPr marL="342900" indent="-342900">
              <a:lnSpc>
                <a:spcPct val="130000"/>
              </a:lnSpc>
              <a:buAutoNum type="arabicPlain" startAt="1619"/>
            </a:pPr>
            <a:endParaRPr lang="en-US" sz="1100" dirty="0"/>
          </a:p>
        </p:txBody>
      </p:sp>
    </p:spTree>
    <p:extLst>
      <p:ext uri="{BB962C8B-B14F-4D97-AF65-F5344CB8AC3E}">
        <p14:creationId xmlns:p14="http://schemas.microsoft.com/office/powerpoint/2010/main" val="1651952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2" name="Group 11">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3" name="Freeform: Shape 12">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4" name="Title 3">
            <a:extLst>
              <a:ext uri="{FF2B5EF4-FFF2-40B4-BE49-F238E27FC236}">
                <a16:creationId xmlns:a16="http://schemas.microsoft.com/office/drawing/2014/main" id="{C65858AE-D503-4680-A97B-058570F83784}"/>
              </a:ext>
            </a:extLst>
          </p:cNvPr>
          <p:cNvSpPr>
            <a:spLocks noGrp="1"/>
          </p:cNvSpPr>
          <p:nvPr>
            <p:ph type="title"/>
          </p:nvPr>
        </p:nvSpPr>
        <p:spPr>
          <a:xfrm>
            <a:off x="1920875" y="442913"/>
            <a:ext cx="6857365" cy="546901"/>
          </a:xfrm>
        </p:spPr>
        <p:txBody>
          <a:bodyPr anchor="b">
            <a:normAutofit fontScale="90000"/>
          </a:bodyPr>
          <a:lstStyle/>
          <a:p>
            <a:r>
              <a:rPr lang="en-US" dirty="0"/>
              <a:t>Emancipation</a:t>
            </a:r>
          </a:p>
        </p:txBody>
      </p:sp>
      <p:sp>
        <p:nvSpPr>
          <p:cNvPr id="5" name="Content Placeholder 4">
            <a:extLst>
              <a:ext uri="{FF2B5EF4-FFF2-40B4-BE49-F238E27FC236}">
                <a16:creationId xmlns:a16="http://schemas.microsoft.com/office/drawing/2014/main" id="{F82885F8-0707-4A18-A41E-731AED383E55}"/>
              </a:ext>
            </a:extLst>
          </p:cNvPr>
          <p:cNvSpPr>
            <a:spLocks noGrp="1"/>
          </p:cNvSpPr>
          <p:nvPr>
            <p:ph idx="1"/>
          </p:nvPr>
        </p:nvSpPr>
        <p:spPr>
          <a:xfrm>
            <a:off x="801278" y="1159497"/>
            <a:ext cx="9106293" cy="4804742"/>
          </a:xfrm>
        </p:spPr>
        <p:txBody>
          <a:bodyPr>
            <a:normAutofit/>
          </a:bodyPr>
          <a:lstStyle/>
          <a:p>
            <a:r>
              <a:rPr lang="en-US" dirty="0"/>
              <a:t>September 22, 1862, President Abraham Lincoln issued the preliminary </a:t>
            </a:r>
            <a:r>
              <a:rPr lang="en-US" b="1" dirty="0"/>
              <a:t>Emancipation Proclamation</a:t>
            </a:r>
            <a:r>
              <a:rPr lang="en-US" dirty="0"/>
              <a:t>, which declared that as of January 1, 1863, all enslaved people in the states currently engaged in rebellion against the Union “shall be then, thenceforward, and forever free.”</a:t>
            </a:r>
          </a:p>
          <a:p>
            <a:endParaRPr lang="en-US" dirty="0"/>
          </a:p>
        </p:txBody>
      </p:sp>
    </p:spTree>
    <p:extLst>
      <p:ext uri="{BB962C8B-B14F-4D97-AF65-F5344CB8AC3E}">
        <p14:creationId xmlns:p14="http://schemas.microsoft.com/office/powerpoint/2010/main" val="4221588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F53E6CE5-84D1-4E15-80F4-069209C1C9C0}"/>
              </a:ext>
            </a:extLst>
          </p:cNvPr>
          <p:cNvSpPr>
            <a:spLocks noGrp="1"/>
          </p:cNvSpPr>
          <p:nvPr>
            <p:ph type="title"/>
          </p:nvPr>
        </p:nvSpPr>
        <p:spPr>
          <a:xfrm>
            <a:off x="1920875" y="442913"/>
            <a:ext cx="6857365" cy="893763"/>
          </a:xfrm>
        </p:spPr>
        <p:txBody>
          <a:bodyPr anchor="b">
            <a:normAutofit fontScale="90000"/>
          </a:bodyPr>
          <a:lstStyle/>
          <a:p>
            <a:r>
              <a:rPr lang="en-US" sz="2000" dirty="0"/>
              <a:t>Chronology </a:t>
            </a:r>
            <a:br>
              <a:rPr lang="en-US" sz="1400" dirty="0"/>
            </a:br>
            <a:endParaRPr lang="en-US" dirty="0"/>
          </a:p>
        </p:txBody>
      </p:sp>
      <p:sp>
        <p:nvSpPr>
          <p:cNvPr id="3" name="Content Placeholder 2">
            <a:extLst>
              <a:ext uri="{FF2B5EF4-FFF2-40B4-BE49-F238E27FC236}">
                <a16:creationId xmlns:a16="http://schemas.microsoft.com/office/drawing/2014/main" id="{AE93DE01-1A16-463D-834B-40C056C700B3}"/>
              </a:ext>
            </a:extLst>
          </p:cNvPr>
          <p:cNvSpPr>
            <a:spLocks noGrp="1"/>
          </p:cNvSpPr>
          <p:nvPr>
            <p:ph idx="1"/>
          </p:nvPr>
        </p:nvSpPr>
        <p:spPr>
          <a:xfrm>
            <a:off x="808652" y="1779588"/>
            <a:ext cx="10229461" cy="4635499"/>
          </a:xfrm>
        </p:spPr>
        <p:txBody>
          <a:bodyPr>
            <a:normAutofit fontScale="77500" lnSpcReduction="20000"/>
          </a:bodyPr>
          <a:lstStyle/>
          <a:p>
            <a:r>
              <a:rPr lang="en-US" dirty="0"/>
              <a:t> </a:t>
            </a:r>
            <a:r>
              <a:rPr lang="en-US" sz="2100" b="1" dirty="0"/>
              <a:t>1619 </a:t>
            </a:r>
            <a:r>
              <a:rPr lang="en-US" sz="2100" dirty="0"/>
              <a:t>The first 20 African indentured servants arrive in  Virginia. Indenture mutated into enslavement. By 1690, every colony has enslaved people. </a:t>
            </a:r>
          </a:p>
          <a:p>
            <a:r>
              <a:rPr lang="en-US" sz="2100" b="1" dirty="0"/>
              <a:t>1793 </a:t>
            </a:r>
            <a:r>
              <a:rPr lang="en-US" sz="2100" dirty="0"/>
              <a:t>Eli Whitney’s (1765 –1825) cotton gin increases the wish for enslaved people. </a:t>
            </a:r>
          </a:p>
          <a:p>
            <a:r>
              <a:rPr lang="en-US" sz="2100" b="1" dirty="0"/>
              <a:t>1808 </a:t>
            </a:r>
            <a:r>
              <a:rPr lang="en-US" sz="2100" dirty="0"/>
              <a:t>Congress bans further importation of slaves. </a:t>
            </a:r>
          </a:p>
          <a:p>
            <a:r>
              <a:rPr lang="en-US" sz="2100" b="1" dirty="0"/>
              <a:t>1831 </a:t>
            </a:r>
            <a:r>
              <a:rPr lang="en-US" sz="2100" dirty="0"/>
              <a:t>In Boston, William Lloyd Garrison (1805 – 1879) begins publication of the anti-slavery newspaper the </a:t>
            </a:r>
            <a:r>
              <a:rPr lang="en-US" sz="2100" i="1" dirty="0"/>
              <a:t>Liberator</a:t>
            </a:r>
            <a:endParaRPr lang="en-US" sz="2100" dirty="0"/>
          </a:p>
          <a:p>
            <a:r>
              <a:rPr lang="en-US" sz="2100" b="1" dirty="0"/>
              <a:t>1831 – 1861 </a:t>
            </a:r>
            <a:r>
              <a:rPr lang="en-US" sz="2100" dirty="0"/>
              <a:t>about 75,000 enslaved people escape North via the Underground Railroad. (see the film </a:t>
            </a:r>
            <a:r>
              <a:rPr lang="en-US" sz="2100" i="1" dirty="0"/>
              <a:t>Harriet</a:t>
            </a:r>
            <a:r>
              <a:rPr lang="en-US" sz="2100" dirty="0"/>
              <a:t> about Harriet Tubman) https://www.youtube.com/watch?v=GqoEs4cG6Uw</a:t>
            </a:r>
          </a:p>
          <a:p>
            <a:r>
              <a:rPr lang="en-US" sz="2100" b="1" dirty="0"/>
              <a:t>1846 </a:t>
            </a:r>
            <a:r>
              <a:rPr lang="en-US" sz="2100" dirty="0"/>
              <a:t>Ex-slave Frederick Douglass (1818 – 1895) publishes the anti-slavery </a:t>
            </a:r>
            <a:r>
              <a:rPr lang="en-US" sz="2100" i="1" dirty="0"/>
              <a:t>North Star </a:t>
            </a:r>
            <a:r>
              <a:rPr lang="en-US" sz="2100" dirty="0"/>
              <a:t>newspaper. </a:t>
            </a:r>
          </a:p>
          <a:p>
            <a:endParaRPr lang="en-US" dirty="0"/>
          </a:p>
        </p:txBody>
      </p:sp>
    </p:spTree>
    <p:extLst>
      <p:ext uri="{BB962C8B-B14F-4D97-AF65-F5344CB8AC3E}">
        <p14:creationId xmlns:p14="http://schemas.microsoft.com/office/powerpoint/2010/main" val="93659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A7FE9F1F-526D-4601-9BE5-4A15A302E07B}"/>
              </a:ext>
            </a:extLst>
          </p:cNvPr>
          <p:cNvSpPr>
            <a:spLocks noGrp="1"/>
          </p:cNvSpPr>
          <p:nvPr>
            <p:ph type="title"/>
          </p:nvPr>
        </p:nvSpPr>
        <p:spPr>
          <a:xfrm>
            <a:off x="1920875" y="442913"/>
            <a:ext cx="6857365" cy="807389"/>
          </a:xfrm>
        </p:spPr>
        <p:txBody>
          <a:bodyPr anchor="b">
            <a:normAutofit/>
          </a:bodyPr>
          <a:lstStyle/>
          <a:p>
            <a:r>
              <a:rPr lang="en-US" sz="2000" dirty="0"/>
              <a:t>Slavery in the Deep South-</a:t>
            </a:r>
          </a:p>
        </p:txBody>
      </p:sp>
      <p:sp>
        <p:nvSpPr>
          <p:cNvPr id="3" name="Content Placeholder 2">
            <a:extLst>
              <a:ext uri="{FF2B5EF4-FFF2-40B4-BE49-F238E27FC236}">
                <a16:creationId xmlns:a16="http://schemas.microsoft.com/office/drawing/2014/main" id="{45722A0C-6723-47DA-ABAC-225BD6DFD9EB}"/>
              </a:ext>
            </a:extLst>
          </p:cNvPr>
          <p:cNvSpPr>
            <a:spLocks noGrp="1"/>
          </p:cNvSpPr>
          <p:nvPr>
            <p:ph idx="1"/>
          </p:nvPr>
        </p:nvSpPr>
        <p:spPr>
          <a:xfrm>
            <a:off x="625151" y="1611984"/>
            <a:ext cx="11139501" cy="4803103"/>
          </a:xfrm>
        </p:spPr>
        <p:txBody>
          <a:bodyPr>
            <a:normAutofit/>
          </a:bodyPr>
          <a:lstStyle/>
          <a:p>
            <a:r>
              <a:rPr lang="en-US" b="1" dirty="0"/>
              <a:t>1670-71 First settlers in Charleston came from Barbados, not from Europe.</a:t>
            </a:r>
          </a:p>
          <a:p>
            <a:r>
              <a:rPr lang="en-US" b="1" dirty="0"/>
              <a:t>Barbados was “the richest and most horrifying society in the English-speaking world” </a:t>
            </a:r>
            <a:r>
              <a:rPr lang="en-US" sz="1600" b="1" dirty="0"/>
              <a:t>(Woodard, </a:t>
            </a:r>
            <a:r>
              <a:rPr lang="en-US" sz="1600" b="1" i="1" dirty="0"/>
              <a:t>American Nations</a:t>
            </a:r>
            <a:r>
              <a:rPr lang="en-US" sz="1600" b="1" dirty="0"/>
              <a:t>)</a:t>
            </a:r>
          </a:p>
          <a:p>
            <a:r>
              <a:rPr lang="en-US" sz="1600" b="1" dirty="0"/>
              <a:t>Wealth came from sugar cane.</a:t>
            </a:r>
          </a:p>
          <a:p>
            <a:r>
              <a:rPr lang="en-US" sz="1600" b="1" dirty="0"/>
              <a:t>Barbadian planters had treated indentured servants so badly that English poor avoided emigrating there.</a:t>
            </a:r>
          </a:p>
          <a:p>
            <a:r>
              <a:rPr lang="en-US" sz="1600" b="1" dirty="0"/>
              <a:t>Planters imported slaves from Africa and practiced chattel slavery.</a:t>
            </a:r>
          </a:p>
          <a:p>
            <a:r>
              <a:rPr lang="en-US" sz="1600" b="1" dirty="0"/>
              <a:t>Slave mortality was double the rate of Virginia.</a:t>
            </a:r>
          </a:p>
          <a:p>
            <a:r>
              <a:rPr lang="en-US" sz="1600" b="1" dirty="0"/>
              <a:t>Slaves were fixed possessions, slavery was inherited. </a:t>
            </a:r>
          </a:p>
          <a:p>
            <a:endParaRPr lang="en-US" sz="1600" b="1" dirty="0"/>
          </a:p>
          <a:p>
            <a:endParaRPr lang="en-US" dirty="0"/>
          </a:p>
        </p:txBody>
      </p:sp>
    </p:spTree>
    <p:extLst>
      <p:ext uri="{BB962C8B-B14F-4D97-AF65-F5344CB8AC3E}">
        <p14:creationId xmlns:p14="http://schemas.microsoft.com/office/powerpoint/2010/main" val="4983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1A6FFA0E-586F-4423-A0FE-E31D0BEE5CB0}"/>
              </a:ext>
            </a:extLst>
          </p:cNvPr>
          <p:cNvSpPr>
            <a:spLocks noGrp="1"/>
          </p:cNvSpPr>
          <p:nvPr>
            <p:ph type="title"/>
          </p:nvPr>
        </p:nvSpPr>
        <p:spPr>
          <a:xfrm>
            <a:off x="518475" y="678731"/>
            <a:ext cx="10335270" cy="1108794"/>
          </a:xfrm>
        </p:spPr>
        <p:txBody>
          <a:bodyPr anchor="b">
            <a:normAutofit fontScale="90000"/>
          </a:bodyPr>
          <a:lstStyle/>
          <a:p>
            <a:r>
              <a:rPr lang="en-US" dirty="0"/>
              <a:t>Triangle trade: the business of buying and selling human beings </a:t>
            </a:r>
          </a:p>
        </p:txBody>
      </p:sp>
      <p:sp>
        <p:nvSpPr>
          <p:cNvPr id="3" name="Content Placeholder 2">
            <a:extLst>
              <a:ext uri="{FF2B5EF4-FFF2-40B4-BE49-F238E27FC236}">
                <a16:creationId xmlns:a16="http://schemas.microsoft.com/office/drawing/2014/main" id="{B283A726-0E0D-427A-8889-F3C07B72384C}"/>
              </a:ext>
            </a:extLst>
          </p:cNvPr>
          <p:cNvSpPr>
            <a:spLocks noGrp="1"/>
          </p:cNvSpPr>
          <p:nvPr>
            <p:ph idx="1"/>
          </p:nvPr>
        </p:nvSpPr>
        <p:spPr>
          <a:xfrm>
            <a:off x="1920875" y="2230438"/>
            <a:ext cx="8932869" cy="3733800"/>
          </a:xfrm>
        </p:spPr>
        <p:txBody>
          <a:bodyPr>
            <a:normAutofit/>
          </a:bodyPr>
          <a:lstStyle/>
          <a:p>
            <a:r>
              <a:rPr lang="en-US" dirty="0">
                <a:hlinkClick r:id="rId2"/>
              </a:rPr>
              <a:t>https://www.youtube.com/watch?v=-M9Ux31AvWg</a:t>
            </a:r>
            <a:r>
              <a:rPr lang="en-US" dirty="0"/>
              <a:t> </a:t>
            </a:r>
          </a:p>
        </p:txBody>
      </p:sp>
    </p:spTree>
    <p:extLst>
      <p:ext uri="{BB962C8B-B14F-4D97-AF65-F5344CB8AC3E}">
        <p14:creationId xmlns:p14="http://schemas.microsoft.com/office/powerpoint/2010/main" val="2085961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0" name="Group 9">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1" name="Freeform: Shape 10">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2" name="Title 1">
            <a:extLst>
              <a:ext uri="{FF2B5EF4-FFF2-40B4-BE49-F238E27FC236}">
                <a16:creationId xmlns:a16="http://schemas.microsoft.com/office/drawing/2014/main" id="{F01115E5-071F-4E52-8C8B-358664A74CCF}"/>
              </a:ext>
            </a:extLst>
          </p:cNvPr>
          <p:cNvSpPr>
            <a:spLocks noGrp="1"/>
          </p:cNvSpPr>
          <p:nvPr>
            <p:ph type="title"/>
          </p:nvPr>
        </p:nvSpPr>
        <p:spPr>
          <a:xfrm>
            <a:off x="1753640" y="74614"/>
            <a:ext cx="6857365" cy="1344612"/>
          </a:xfrm>
        </p:spPr>
        <p:txBody>
          <a:bodyPr anchor="b">
            <a:normAutofit/>
          </a:bodyPr>
          <a:lstStyle/>
          <a:p>
            <a:r>
              <a:rPr lang="en-US" dirty="0"/>
              <a:t>The Middle Passage</a:t>
            </a:r>
          </a:p>
        </p:txBody>
      </p:sp>
      <p:sp>
        <p:nvSpPr>
          <p:cNvPr id="3" name="Content Placeholder 2">
            <a:extLst>
              <a:ext uri="{FF2B5EF4-FFF2-40B4-BE49-F238E27FC236}">
                <a16:creationId xmlns:a16="http://schemas.microsoft.com/office/drawing/2014/main" id="{5DA91D95-5137-4CC4-803E-06A794253677}"/>
              </a:ext>
            </a:extLst>
          </p:cNvPr>
          <p:cNvSpPr>
            <a:spLocks noGrp="1"/>
          </p:cNvSpPr>
          <p:nvPr>
            <p:ph idx="1"/>
          </p:nvPr>
        </p:nvSpPr>
        <p:spPr>
          <a:xfrm>
            <a:off x="998376" y="1847461"/>
            <a:ext cx="8966717" cy="4116777"/>
          </a:xfrm>
        </p:spPr>
        <p:txBody>
          <a:bodyPr>
            <a:normAutofit/>
          </a:bodyPr>
          <a:lstStyle/>
          <a:p>
            <a:r>
              <a:rPr lang="en-US" dirty="0"/>
              <a:t>A slave ship might travel along the African coast accumulating its human cargo– people sold to traders or kidnapped.</a:t>
            </a:r>
          </a:p>
          <a:p>
            <a:r>
              <a:rPr lang="en-US" dirty="0"/>
              <a:t>Conditions were terrible: unsanitary, crowded</a:t>
            </a:r>
          </a:p>
          <a:p>
            <a:r>
              <a:rPr lang="en-US" dirty="0"/>
              <a:t>The voyage could take up to 3 months</a:t>
            </a:r>
          </a:p>
          <a:p>
            <a:r>
              <a:rPr lang="en-US" dirty="0"/>
              <a:t>Males were usually shackled to each other</a:t>
            </a:r>
          </a:p>
          <a:p>
            <a:r>
              <a:rPr lang="en-US" dirty="0"/>
              <a:t>Mortality estimated at 13%--from epidemics, dysentery, suicide, mutiny, bad weather, pirates</a:t>
            </a:r>
          </a:p>
        </p:txBody>
      </p:sp>
    </p:spTree>
    <p:extLst>
      <p:ext uri="{BB962C8B-B14F-4D97-AF65-F5344CB8AC3E}">
        <p14:creationId xmlns:p14="http://schemas.microsoft.com/office/powerpoint/2010/main" val="203144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36B21E5C-1ACA-4B42-BDDC-9CE5887484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787" b="3142"/>
          <a:stretch/>
        </p:blipFill>
        <p:spPr>
          <a:xfrm>
            <a:off x="-1" y="10"/>
            <a:ext cx="12192000" cy="6857990"/>
          </a:xfrm>
          <a:prstGeom prst="rect">
            <a:avLst/>
          </a:prstGeom>
        </p:spPr>
      </p:pic>
    </p:spTree>
    <p:extLst>
      <p:ext uri="{BB962C8B-B14F-4D97-AF65-F5344CB8AC3E}">
        <p14:creationId xmlns:p14="http://schemas.microsoft.com/office/powerpoint/2010/main" val="142862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2" name="Group 11">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3" name="Freeform: Shape 12">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4" name="Title 3">
            <a:extLst>
              <a:ext uri="{FF2B5EF4-FFF2-40B4-BE49-F238E27FC236}">
                <a16:creationId xmlns:a16="http://schemas.microsoft.com/office/drawing/2014/main" id="{C2CF8E31-F994-4437-82D6-1C80BD8124DA}"/>
              </a:ext>
            </a:extLst>
          </p:cNvPr>
          <p:cNvSpPr>
            <a:spLocks noGrp="1"/>
          </p:cNvSpPr>
          <p:nvPr>
            <p:ph type="title"/>
          </p:nvPr>
        </p:nvSpPr>
        <p:spPr>
          <a:xfrm>
            <a:off x="1930205" y="289249"/>
            <a:ext cx="6857365" cy="559837"/>
          </a:xfrm>
        </p:spPr>
        <p:txBody>
          <a:bodyPr anchor="b">
            <a:normAutofit fontScale="90000"/>
          </a:bodyPr>
          <a:lstStyle/>
          <a:p>
            <a:r>
              <a:rPr lang="en-US" sz="2000" dirty="0"/>
              <a:t>Experience of enslaved people</a:t>
            </a:r>
          </a:p>
        </p:txBody>
      </p:sp>
      <p:graphicFrame>
        <p:nvGraphicFramePr>
          <p:cNvPr id="6" name="Table 6">
            <a:extLst>
              <a:ext uri="{FF2B5EF4-FFF2-40B4-BE49-F238E27FC236}">
                <a16:creationId xmlns:a16="http://schemas.microsoft.com/office/drawing/2014/main" id="{825C32AC-F174-424C-BE90-04770C021EF5}"/>
              </a:ext>
            </a:extLst>
          </p:cNvPr>
          <p:cNvGraphicFramePr>
            <a:graphicFrameLocks noGrp="1"/>
          </p:cNvGraphicFramePr>
          <p:nvPr>
            <p:ph idx="1"/>
            <p:extLst>
              <p:ext uri="{D42A27DB-BD31-4B8C-83A1-F6EECF244321}">
                <p14:modId xmlns:p14="http://schemas.microsoft.com/office/powerpoint/2010/main" val="3473013496"/>
              </p:ext>
            </p:extLst>
          </p:nvPr>
        </p:nvGraphicFramePr>
        <p:xfrm>
          <a:off x="774441" y="998376"/>
          <a:ext cx="10270410" cy="5570376"/>
        </p:xfrm>
        <a:graphic>
          <a:graphicData uri="http://schemas.openxmlformats.org/drawingml/2006/table">
            <a:tbl>
              <a:tblPr firstRow="1" bandRow="1">
                <a:tableStyleId>{5C22544A-7EE6-4342-B048-85BDC9FD1C3A}</a:tableStyleId>
              </a:tblPr>
              <a:tblGrid>
                <a:gridCol w="4916529">
                  <a:extLst>
                    <a:ext uri="{9D8B030D-6E8A-4147-A177-3AD203B41FA5}">
                      <a16:colId xmlns:a16="http://schemas.microsoft.com/office/drawing/2014/main" val="3601026124"/>
                    </a:ext>
                  </a:extLst>
                </a:gridCol>
                <a:gridCol w="5353881">
                  <a:extLst>
                    <a:ext uri="{9D8B030D-6E8A-4147-A177-3AD203B41FA5}">
                      <a16:colId xmlns:a16="http://schemas.microsoft.com/office/drawing/2014/main" val="634806176"/>
                    </a:ext>
                  </a:extLst>
                </a:gridCol>
              </a:tblGrid>
              <a:tr h="1493790">
                <a:tc>
                  <a:txBody>
                    <a:bodyPr/>
                    <a:lstStyle/>
                    <a:p>
                      <a:r>
                        <a:rPr lang="en-US" dirty="0"/>
                        <a:t>Tidewater – </a:t>
                      </a:r>
                    </a:p>
                    <a:p>
                      <a:endParaRPr lang="en-US" dirty="0"/>
                    </a:p>
                    <a:p>
                      <a:r>
                        <a:rPr lang="en-US" dirty="0"/>
                        <a:t>less harsh</a:t>
                      </a:r>
                    </a:p>
                  </a:txBody>
                  <a:tcPr/>
                </a:tc>
                <a:tc>
                  <a:txBody>
                    <a:bodyPr/>
                    <a:lstStyle/>
                    <a:p>
                      <a:r>
                        <a:rPr lang="en-US" dirty="0"/>
                        <a:t>Deep south– </a:t>
                      </a:r>
                    </a:p>
                    <a:p>
                      <a:endParaRPr lang="en-US" dirty="0"/>
                    </a:p>
                    <a:p>
                      <a:r>
                        <a:rPr lang="en-US" dirty="0"/>
                        <a:t>much harsher– to be “sold down the river” was a terrifying prospect</a:t>
                      </a:r>
                    </a:p>
                  </a:txBody>
                  <a:tcPr/>
                </a:tc>
                <a:extLst>
                  <a:ext uri="{0D108BD9-81ED-4DB2-BD59-A6C34878D82A}">
                    <a16:rowId xmlns:a16="http://schemas.microsoft.com/office/drawing/2014/main" val="2852194111"/>
                  </a:ext>
                </a:extLst>
              </a:tr>
              <a:tr h="1003350">
                <a:tc>
                  <a:txBody>
                    <a:bodyPr/>
                    <a:lstStyle/>
                    <a:p>
                      <a:r>
                        <a:rPr lang="en-US" dirty="0"/>
                        <a:t>Enslaved population increased naturally</a:t>
                      </a:r>
                    </a:p>
                  </a:txBody>
                  <a:tcPr/>
                </a:tc>
                <a:tc>
                  <a:txBody>
                    <a:bodyPr/>
                    <a:lstStyle/>
                    <a:p>
                      <a:r>
                        <a:rPr lang="en-US" dirty="0"/>
                        <a:t>Higher mortality; Needed to keep importing slaves</a:t>
                      </a:r>
                    </a:p>
                  </a:txBody>
                  <a:tcPr/>
                </a:tc>
                <a:extLst>
                  <a:ext uri="{0D108BD9-81ED-4DB2-BD59-A6C34878D82A}">
                    <a16:rowId xmlns:a16="http://schemas.microsoft.com/office/drawing/2014/main" val="527636873"/>
                  </a:ext>
                </a:extLst>
              </a:tr>
              <a:tr h="1003350">
                <a:tc>
                  <a:txBody>
                    <a:bodyPr/>
                    <a:lstStyle/>
                    <a:p>
                      <a:r>
                        <a:rPr lang="en-US" dirty="0"/>
                        <a:t>Slaves to owners ratio 1:1.7</a:t>
                      </a:r>
                    </a:p>
                  </a:txBody>
                  <a:tcPr/>
                </a:tc>
                <a:tc>
                  <a:txBody>
                    <a:bodyPr/>
                    <a:lstStyle/>
                    <a:p>
                      <a:r>
                        <a:rPr lang="en-US" dirty="0"/>
                        <a:t>Slaves to owners ratio 5:1</a:t>
                      </a:r>
                    </a:p>
                  </a:txBody>
                  <a:tcPr/>
                </a:tc>
                <a:extLst>
                  <a:ext uri="{0D108BD9-81ED-4DB2-BD59-A6C34878D82A}">
                    <a16:rowId xmlns:a16="http://schemas.microsoft.com/office/drawing/2014/main" val="2211711259"/>
                  </a:ext>
                </a:extLst>
              </a:tr>
              <a:tr h="1003350">
                <a:tc>
                  <a:txBody>
                    <a:bodyPr/>
                    <a:lstStyle/>
                    <a:p>
                      <a:r>
                        <a:rPr lang="en-US" dirty="0"/>
                        <a:t>More stable African population</a:t>
                      </a:r>
                    </a:p>
                  </a:txBody>
                  <a:tcPr/>
                </a:tc>
                <a:tc>
                  <a:txBody>
                    <a:bodyPr/>
                    <a:lstStyle/>
                    <a:p>
                      <a:r>
                        <a:rPr lang="en-US" dirty="0"/>
                        <a:t>Less stable African population</a:t>
                      </a:r>
                    </a:p>
                  </a:txBody>
                  <a:tcPr/>
                </a:tc>
                <a:extLst>
                  <a:ext uri="{0D108BD9-81ED-4DB2-BD59-A6C34878D82A}">
                    <a16:rowId xmlns:a16="http://schemas.microsoft.com/office/drawing/2014/main" val="3055007395"/>
                  </a:ext>
                </a:extLst>
              </a:tr>
              <a:tr h="1066536">
                <a:tc>
                  <a:txBody>
                    <a:bodyPr/>
                    <a:lstStyle/>
                    <a:p>
                      <a:r>
                        <a:rPr lang="en-US" dirty="0"/>
                        <a:t>Culture influenced by English culture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Afro-Caribbean culture evolved: Gullah, Creole, blues, jazz, gospel</a:t>
                      </a:r>
                    </a:p>
                    <a:p>
                      <a:endParaRPr lang="en-US" dirty="0"/>
                    </a:p>
                  </a:txBody>
                  <a:tcPr/>
                </a:tc>
                <a:extLst>
                  <a:ext uri="{0D108BD9-81ED-4DB2-BD59-A6C34878D82A}">
                    <a16:rowId xmlns:a16="http://schemas.microsoft.com/office/drawing/2014/main" val="369975544"/>
                  </a:ext>
                </a:extLst>
              </a:tr>
            </a:tbl>
          </a:graphicData>
        </a:graphic>
      </p:graphicFrame>
    </p:spTree>
    <p:extLst>
      <p:ext uri="{BB962C8B-B14F-4D97-AF65-F5344CB8AC3E}">
        <p14:creationId xmlns:p14="http://schemas.microsoft.com/office/powerpoint/2010/main" val="165160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A08AC-F796-409C-AD97-8B476289E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nvGrpSpPr>
          <p:cNvPr id="12" name="Group 11">
            <a:extLst>
              <a:ext uri="{FF2B5EF4-FFF2-40B4-BE49-F238E27FC236}">
                <a16:creationId xmlns:a16="http://schemas.microsoft.com/office/drawing/2014/main" id="{1E1B312B-4E9A-405C-9CE8-1032543803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0853745" cy="6858000"/>
            <a:chOff x="-1" y="0"/>
            <a:chExt cx="10934058" cy="6858000"/>
          </a:xfrm>
        </p:grpSpPr>
        <p:sp>
          <p:nvSpPr>
            <p:cNvPr id="13" name="Freeform: Shape 12">
              <a:extLst>
                <a:ext uri="{FF2B5EF4-FFF2-40B4-BE49-F238E27FC236}">
                  <a16:creationId xmlns:a16="http://schemas.microsoft.com/office/drawing/2014/main" id="{027ED404-4912-4C80-B5EB-98E67EB26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0515600" cy="6858000"/>
            </a:xfrm>
            <a:custGeom>
              <a:avLst/>
              <a:gdLst>
                <a:gd name="connsiteX0" fmla="*/ 0 w 10515600"/>
                <a:gd name="connsiteY0" fmla="*/ 0 h 6858000"/>
                <a:gd name="connsiteX1" fmla="*/ 3039549 w 10515600"/>
                <a:gd name="connsiteY1" fmla="*/ 0 h 6858000"/>
                <a:gd name="connsiteX2" fmla="*/ 3387573 w 10515600"/>
                <a:gd name="connsiteY2" fmla="*/ 0 h 6858000"/>
                <a:gd name="connsiteX3" fmla="*/ 3678072 w 10515600"/>
                <a:gd name="connsiteY3" fmla="*/ 0 h 6858000"/>
                <a:gd name="connsiteX4" fmla="*/ 3721524 w 10515600"/>
                <a:gd name="connsiteY4" fmla="*/ 0 h 6858000"/>
                <a:gd name="connsiteX5" fmla="*/ 4595394 w 10515600"/>
                <a:gd name="connsiteY5" fmla="*/ 0 h 6858000"/>
                <a:gd name="connsiteX6" fmla="*/ 4607603 w 10515600"/>
                <a:gd name="connsiteY6" fmla="*/ 0 h 6858000"/>
                <a:gd name="connsiteX7" fmla="*/ 4733044 w 10515600"/>
                <a:gd name="connsiteY7" fmla="*/ 0 h 6858000"/>
                <a:gd name="connsiteX8" fmla="*/ 6226185 w 10515600"/>
                <a:gd name="connsiteY8" fmla="*/ 0 h 6858000"/>
                <a:gd name="connsiteX9" fmla="*/ 8892577 w 10515600"/>
                <a:gd name="connsiteY9" fmla="*/ 0 h 6858000"/>
                <a:gd name="connsiteX10" fmla="*/ 8914701 w 10515600"/>
                <a:gd name="connsiteY10" fmla="*/ 14997 h 6858000"/>
                <a:gd name="connsiteX11" fmla="*/ 10515600 w 10515600"/>
                <a:gd name="connsiteY11" fmla="*/ 3621656 h 6858000"/>
                <a:gd name="connsiteX12" fmla="*/ 8641250 w 10515600"/>
                <a:gd name="connsiteY12" fmla="*/ 6374814 h 6858000"/>
                <a:gd name="connsiteX13" fmla="*/ 8124602 w 10515600"/>
                <a:gd name="connsiteY13" fmla="*/ 6780599 h 6858000"/>
                <a:gd name="connsiteX14" fmla="*/ 8012846 w 10515600"/>
                <a:gd name="connsiteY14" fmla="*/ 6858000 h 6858000"/>
                <a:gd name="connsiteX15" fmla="*/ 6226185 w 10515600"/>
                <a:gd name="connsiteY15" fmla="*/ 6858000 h 6858000"/>
                <a:gd name="connsiteX16" fmla="*/ 4607603 w 10515600"/>
                <a:gd name="connsiteY16" fmla="*/ 6858000 h 6858000"/>
                <a:gd name="connsiteX17" fmla="*/ 4595394 w 10515600"/>
                <a:gd name="connsiteY17" fmla="*/ 6858000 h 6858000"/>
                <a:gd name="connsiteX18" fmla="*/ 4424650 w 10515600"/>
                <a:gd name="connsiteY18" fmla="*/ 6858000 h 6858000"/>
                <a:gd name="connsiteX19" fmla="*/ 3721524 w 10515600"/>
                <a:gd name="connsiteY19" fmla="*/ 6858000 h 6858000"/>
                <a:gd name="connsiteX20" fmla="*/ 3678072 w 10515600"/>
                <a:gd name="connsiteY20" fmla="*/ 6858000 h 6858000"/>
                <a:gd name="connsiteX21" fmla="*/ 3387573 w 10515600"/>
                <a:gd name="connsiteY21" fmla="*/ 6858000 h 6858000"/>
                <a:gd name="connsiteX22" fmla="*/ 3039549 w 10515600"/>
                <a:gd name="connsiteY22" fmla="*/ 6858000 h 6858000"/>
                <a:gd name="connsiteX23" fmla="*/ 0 w 10515600"/>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15600" h="6858000">
                  <a:moveTo>
                    <a:pt x="0" y="0"/>
                  </a:moveTo>
                  <a:lnTo>
                    <a:pt x="3039549" y="0"/>
                  </a:lnTo>
                  <a:lnTo>
                    <a:pt x="3387573" y="0"/>
                  </a:lnTo>
                  <a:lnTo>
                    <a:pt x="3678072" y="0"/>
                  </a:lnTo>
                  <a:lnTo>
                    <a:pt x="3721524" y="0"/>
                  </a:lnTo>
                  <a:lnTo>
                    <a:pt x="4595394" y="0"/>
                  </a:lnTo>
                  <a:lnTo>
                    <a:pt x="4607603" y="0"/>
                  </a:lnTo>
                  <a:lnTo>
                    <a:pt x="4733044" y="0"/>
                  </a:lnTo>
                  <a:lnTo>
                    <a:pt x="6226185" y="0"/>
                  </a:lnTo>
                  <a:lnTo>
                    <a:pt x="8892577" y="0"/>
                  </a:lnTo>
                  <a:lnTo>
                    <a:pt x="8914701" y="14997"/>
                  </a:lnTo>
                  <a:cubicBezTo>
                    <a:pt x="9941864" y="754641"/>
                    <a:pt x="10515600" y="2093192"/>
                    <a:pt x="10515600" y="3621656"/>
                  </a:cubicBezTo>
                  <a:cubicBezTo>
                    <a:pt x="10515600" y="4969131"/>
                    <a:pt x="9586875" y="5602839"/>
                    <a:pt x="8641250" y="6374814"/>
                  </a:cubicBezTo>
                  <a:cubicBezTo>
                    <a:pt x="8469047" y="6515397"/>
                    <a:pt x="8298420" y="6653108"/>
                    <a:pt x="8124602" y="6780599"/>
                  </a:cubicBezTo>
                  <a:lnTo>
                    <a:pt x="8012846" y="6858000"/>
                  </a:lnTo>
                  <a:lnTo>
                    <a:pt x="6226185" y="6858000"/>
                  </a:lnTo>
                  <a:lnTo>
                    <a:pt x="4607603" y="6858000"/>
                  </a:lnTo>
                  <a:lnTo>
                    <a:pt x="4595394" y="6858000"/>
                  </a:lnTo>
                  <a:lnTo>
                    <a:pt x="4424650" y="6858000"/>
                  </a:lnTo>
                  <a:lnTo>
                    <a:pt x="3721524" y="6858000"/>
                  </a:lnTo>
                  <a:lnTo>
                    <a:pt x="3678072" y="6858000"/>
                  </a:lnTo>
                  <a:lnTo>
                    <a:pt x="3387573" y="6858000"/>
                  </a:lnTo>
                  <a:lnTo>
                    <a:pt x="3039549"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4E58012C-4DA3-4ED3-9500-41F9AF60B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0433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9AC73F7-22BD-4C46-B368-3F03B8478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8432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95C99F96-8984-456F-BD66-5C019A651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3086"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sp>
        <p:nvSpPr>
          <p:cNvPr id="4" name="Title 3">
            <a:extLst>
              <a:ext uri="{FF2B5EF4-FFF2-40B4-BE49-F238E27FC236}">
                <a16:creationId xmlns:a16="http://schemas.microsoft.com/office/drawing/2014/main" id="{72E3FB53-152E-4163-A415-276236431118}"/>
              </a:ext>
            </a:extLst>
          </p:cNvPr>
          <p:cNvSpPr>
            <a:spLocks noGrp="1"/>
          </p:cNvSpPr>
          <p:nvPr>
            <p:ph type="title"/>
          </p:nvPr>
        </p:nvSpPr>
        <p:spPr>
          <a:xfrm>
            <a:off x="1920875" y="442913"/>
            <a:ext cx="6857365" cy="910026"/>
          </a:xfrm>
        </p:spPr>
        <p:txBody>
          <a:bodyPr anchor="b">
            <a:normAutofit fontScale="90000"/>
          </a:bodyPr>
          <a:lstStyle/>
          <a:p>
            <a:r>
              <a:rPr lang="en-US" sz="2000" dirty="0"/>
              <a:t>Deep south harsh version of slavery spread</a:t>
            </a:r>
          </a:p>
        </p:txBody>
      </p:sp>
      <p:sp>
        <p:nvSpPr>
          <p:cNvPr id="5" name="Content Placeholder 4">
            <a:extLst>
              <a:ext uri="{FF2B5EF4-FFF2-40B4-BE49-F238E27FC236}">
                <a16:creationId xmlns:a16="http://schemas.microsoft.com/office/drawing/2014/main" id="{03C16B31-78F5-4123-9D72-24955E992A9A}"/>
              </a:ext>
            </a:extLst>
          </p:cNvPr>
          <p:cNvSpPr>
            <a:spLocks noGrp="1"/>
          </p:cNvSpPr>
          <p:nvPr>
            <p:ph idx="1"/>
          </p:nvPr>
        </p:nvSpPr>
        <p:spPr>
          <a:xfrm>
            <a:off x="905069" y="1987420"/>
            <a:ext cx="10582081" cy="4497356"/>
          </a:xfrm>
        </p:spPr>
        <p:txBody>
          <a:bodyPr>
            <a:normAutofit/>
          </a:bodyPr>
          <a:lstStyle/>
          <a:p>
            <a:r>
              <a:rPr lang="en-US" dirty="0"/>
              <a:t>Caste society– can’t leave your caste</a:t>
            </a:r>
          </a:p>
          <a:p>
            <a:r>
              <a:rPr lang="en-US" dirty="0"/>
              <a:t>Blacks seen as “unclean,” subhuman</a:t>
            </a:r>
          </a:p>
          <a:p>
            <a:r>
              <a:rPr lang="en-US" dirty="0"/>
              <a:t>Mixing of castes was a tabu– violated with impunity by the masters who raped or seduced enslaved women (e.g. Sally Hemings and Thomas Jefferson; Margaret Garner)</a:t>
            </a:r>
          </a:p>
          <a:p>
            <a:r>
              <a:rPr lang="en-US" dirty="0"/>
              <a:t>Owners feared rebellion: enacted harsh laws to protect themselves and punish enslaved people who rebelled</a:t>
            </a:r>
          </a:p>
          <a:p>
            <a:r>
              <a:rPr lang="en-US" dirty="0"/>
              <a:t>Enslaved people were treated as property: bought and sold. Families were routinely broken up.</a:t>
            </a:r>
          </a:p>
          <a:p>
            <a:endParaRPr lang="en-US" dirty="0"/>
          </a:p>
          <a:p>
            <a:endParaRPr lang="en-US" dirty="0"/>
          </a:p>
          <a:p>
            <a:endParaRPr lang="en-US" dirty="0"/>
          </a:p>
        </p:txBody>
      </p:sp>
    </p:spTree>
    <p:extLst>
      <p:ext uri="{BB962C8B-B14F-4D97-AF65-F5344CB8AC3E}">
        <p14:creationId xmlns:p14="http://schemas.microsoft.com/office/powerpoint/2010/main" val="198414823"/>
      </p:ext>
    </p:extLst>
  </p:cSld>
  <p:clrMapOvr>
    <a:masterClrMapping/>
  </p:clrMapOvr>
</p:sld>
</file>

<file path=ppt/theme/theme1.xml><?xml version="1.0" encoding="utf-8"?>
<a:theme xmlns:a="http://schemas.openxmlformats.org/drawingml/2006/main" name="SketchLinesVTI">
  <a:themeElements>
    <a:clrScheme name="AnalogousFromDarkSeedLeftStep">
      <a:dk1>
        <a:srgbClr val="000000"/>
      </a:dk1>
      <a:lt1>
        <a:srgbClr val="FFFFFF"/>
      </a:lt1>
      <a:dk2>
        <a:srgbClr val="31271B"/>
      </a:dk2>
      <a:lt2>
        <a:srgbClr val="F0F2F3"/>
      </a:lt2>
      <a:accent1>
        <a:srgbClr val="D0683F"/>
      </a:accent1>
      <a:accent2>
        <a:srgbClr val="BF2E42"/>
      </a:accent2>
      <a:accent3>
        <a:srgbClr val="D03F90"/>
      </a:accent3>
      <a:accent4>
        <a:srgbClr val="BF2EBB"/>
      </a:accent4>
      <a:accent5>
        <a:srgbClr val="983FD0"/>
      </a:accent5>
      <a:accent6>
        <a:srgbClr val="593FC4"/>
      </a:accent6>
      <a:hlink>
        <a:srgbClr val="A23FBF"/>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89</TotalTime>
  <Words>1174</Words>
  <Application>Microsoft Office PowerPoint</Application>
  <PresentationFormat>Widescreen</PresentationFormat>
  <Paragraphs>89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Meiryo</vt:lpstr>
      <vt:lpstr>Arial</vt:lpstr>
      <vt:lpstr>Corbel</vt:lpstr>
      <vt:lpstr>SketchLinesVTI</vt:lpstr>
      <vt:lpstr>American slavery </vt:lpstr>
      <vt:lpstr> Origins– indentured servitude</vt:lpstr>
      <vt:lpstr>Chronology  </vt:lpstr>
      <vt:lpstr>Slavery in the Deep South-</vt:lpstr>
      <vt:lpstr>Triangle trade: the business of buying and selling human beings </vt:lpstr>
      <vt:lpstr>The Middle Passage</vt:lpstr>
      <vt:lpstr>PowerPoint Presentation</vt:lpstr>
      <vt:lpstr>Experience of enslaved people</vt:lpstr>
      <vt:lpstr>Deep south harsh version of slavery spread</vt:lpstr>
      <vt:lpstr>An auction of enslaved Africans</vt:lpstr>
      <vt:lpstr>Slave Codes I</vt:lpstr>
      <vt:lpstr>Slave Codes II</vt:lpstr>
      <vt:lpstr>Slave Codes III</vt:lpstr>
      <vt:lpstr>Cotton</vt:lpstr>
      <vt:lpstr>Rebellions</vt:lpstr>
      <vt:lpstr>South celebrates slavery</vt:lpstr>
      <vt:lpstr>Underground Railroad</vt:lpstr>
      <vt:lpstr>Fleeing</vt:lpstr>
      <vt:lpstr>Slavery in the North</vt:lpstr>
      <vt:lpstr>Emancipation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slavery </dc:title>
  <dc:creator>Karen Stein</dc:creator>
  <cp:lastModifiedBy>Karen Stein</cp:lastModifiedBy>
  <cp:revision>8</cp:revision>
  <dcterms:created xsi:type="dcterms:W3CDTF">2020-12-06T22:37:27Z</dcterms:created>
  <dcterms:modified xsi:type="dcterms:W3CDTF">2020-12-07T11:41:03Z</dcterms:modified>
</cp:coreProperties>
</file>