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48" r:id="rId3"/>
  </p:sldMasterIdLst>
  <p:notesMasterIdLst>
    <p:notesMasterId r:id="rId18"/>
  </p:notesMasterIdLst>
  <p:sldIdLst>
    <p:sldId id="256" r:id="rId4"/>
    <p:sldId id="261" r:id="rId5"/>
    <p:sldId id="259" r:id="rId6"/>
    <p:sldId id="257" r:id="rId7"/>
    <p:sldId id="258" r:id="rId8"/>
    <p:sldId id="269" r:id="rId9"/>
    <p:sldId id="268" r:id="rId10"/>
    <p:sldId id="262" r:id="rId11"/>
    <p:sldId id="264" r:id="rId12"/>
    <p:sldId id="265" r:id="rId13"/>
    <p:sldId id="270" r:id="rId14"/>
    <p:sldId id="266" r:id="rId15"/>
    <p:sldId id="267"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p:scale>
          <a:sx n="85" d="100"/>
          <a:sy n="85" d="100"/>
        </p:scale>
        <p:origin x="-91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39EB1-9265-4198-9A55-BADFCD3E5BFE}"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CC167-DA13-4D2B-9268-D843B8149B31}" type="slidenum">
              <a:rPr lang="en-US" smtClean="0"/>
              <a:t>‹#›</a:t>
            </a:fld>
            <a:endParaRPr lang="en-US"/>
          </a:p>
        </p:txBody>
      </p:sp>
    </p:spTree>
    <p:extLst>
      <p:ext uri="{BB962C8B-B14F-4D97-AF65-F5344CB8AC3E}">
        <p14:creationId xmlns:p14="http://schemas.microsoft.com/office/powerpoint/2010/main" val="192852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Declined offers to teach in Southern Colleges, remained in Harlem. Raised by his grandmother after his parents died. When grandma died he was adopted by Rev. Frederick A. Cullen of the Salem African Methodist Episcopal Church in Harlem. In 1928 he married Nina Yolande DuBois, the daughter of W. E. B. DuBois, AND he received a Guggenheim Fellowship to write poetry in France. Although he advocated a universal model for poetry, rather than an ethnic one, his best poems foreground African </a:t>
            </a:r>
            <a:r>
              <a:rPr lang="en-US"/>
              <a:t>American traditions.</a:t>
            </a:r>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6</a:t>
            </a:fld>
            <a:endParaRPr lang="en-US"/>
          </a:p>
        </p:txBody>
      </p:sp>
    </p:spTree>
    <p:extLst>
      <p:ext uri="{BB962C8B-B14F-4D97-AF65-F5344CB8AC3E}">
        <p14:creationId xmlns:p14="http://schemas.microsoft.com/office/powerpoint/2010/main" val="68940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4E5F-57B3-4882-A5FA-68BD68818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5995AC-73C7-4CC0-9A75-7622AEDC7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AEAAB-7A71-4197-8E7B-19FB08A84021}"/>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5" name="Footer Placeholder 4">
            <a:extLst>
              <a:ext uri="{FF2B5EF4-FFF2-40B4-BE49-F238E27FC236}">
                <a16:creationId xmlns:a16="http://schemas.microsoft.com/office/drawing/2014/main" id="{6DC69F20-0779-40B7-A94D-F3C49A588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3886E-02B7-40D9-B909-AECA9F5B1CB2}"/>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365466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4AAA-77BC-4A32-BDD6-67F675EB71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47ECF-0B42-453F-AF45-FA8AAE634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CC3EF-ABC5-45F6-BE6D-7F2CA700D05A}"/>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5" name="Footer Placeholder 4">
            <a:extLst>
              <a:ext uri="{FF2B5EF4-FFF2-40B4-BE49-F238E27FC236}">
                <a16:creationId xmlns:a16="http://schemas.microsoft.com/office/drawing/2014/main" id="{F37C275E-4BBA-45E2-9F3B-2F607D931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3E57A-ED6A-4055-812F-0BE854B4857B}"/>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84161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BCF28-A876-42B6-A9C7-7F55E59654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C08B0-0FC7-429C-8394-8884649AC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074FA-8F39-4984-8E72-58B2A1D1399F}"/>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5" name="Footer Placeholder 4">
            <a:extLst>
              <a:ext uri="{FF2B5EF4-FFF2-40B4-BE49-F238E27FC236}">
                <a16:creationId xmlns:a16="http://schemas.microsoft.com/office/drawing/2014/main" id="{7372C8AE-9260-499A-864E-0FAFF1686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DE0F8-E4E4-4390-9A1E-A2E40A91F64B}"/>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82964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A781-2300-48BC-80FF-96667F648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F2D83-31C9-4CA1-A507-72E0DD8AB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53EEC-DDFD-4227-A5D7-1780FEEF0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86F37-2286-4215-B7F2-EE7318072AB1}"/>
              </a:ext>
            </a:extLst>
          </p:cNvPr>
          <p:cNvSpPr>
            <a:spLocks noGrp="1"/>
          </p:cNvSpPr>
          <p:nvPr>
            <p:ph type="dt" sz="half" idx="10"/>
          </p:nvPr>
        </p:nvSpPr>
        <p:spPr/>
        <p:txBody>
          <a:bodyPr/>
          <a:lstStyle/>
          <a:p>
            <a:fld id="{3CDD5106-3EAD-4108-A0AB-963D187EB83F}" type="datetimeFigureOut">
              <a:rPr lang="en-US" smtClean="0"/>
              <a:t>1/25/2022</a:t>
            </a:fld>
            <a:endParaRPr lang="en-US"/>
          </a:p>
        </p:txBody>
      </p:sp>
      <p:sp>
        <p:nvSpPr>
          <p:cNvPr id="6" name="Footer Placeholder 5">
            <a:extLst>
              <a:ext uri="{FF2B5EF4-FFF2-40B4-BE49-F238E27FC236}">
                <a16:creationId xmlns:a16="http://schemas.microsoft.com/office/drawing/2014/main" id="{05F75D92-07B5-4525-9380-5D76F0595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EE665-ED1B-43C4-8A63-0CF9C5DAE248}"/>
              </a:ext>
            </a:extLst>
          </p:cNvPr>
          <p:cNvSpPr>
            <a:spLocks noGrp="1"/>
          </p:cNvSpPr>
          <p:nvPr>
            <p:ph type="sldNum" sz="quarter" idx="12"/>
          </p:nvPr>
        </p:nvSpPr>
        <p:spPr/>
        <p:txBody>
          <a:bodyPr/>
          <a:lstStyle/>
          <a:p>
            <a:fld id="{8B08E758-2E28-444F-854E-730E47C08259}" type="slidenum">
              <a:rPr lang="en-US" smtClean="0"/>
              <a:t>‹#›</a:t>
            </a:fld>
            <a:endParaRPr lang="en-US"/>
          </a:p>
        </p:txBody>
      </p:sp>
    </p:spTree>
    <p:extLst>
      <p:ext uri="{BB962C8B-B14F-4D97-AF65-F5344CB8AC3E}">
        <p14:creationId xmlns:p14="http://schemas.microsoft.com/office/powerpoint/2010/main" val="2045790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4773-EA13-4568-8119-03ACC43F9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F564F-2C5E-49A4-924D-32D15D67B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DE2A7-E5FD-4534-8357-27534D4B36D7}"/>
              </a:ext>
            </a:extLst>
          </p:cNvPr>
          <p:cNvSpPr>
            <a:spLocks noGrp="1"/>
          </p:cNvSpPr>
          <p:nvPr>
            <p:ph type="dt" sz="half" idx="10"/>
          </p:nvPr>
        </p:nvSpPr>
        <p:spPr/>
        <p:txBody>
          <a:bodyPr/>
          <a:lstStyle/>
          <a:p>
            <a:fld id="{3CDD5106-3EAD-4108-A0AB-963D187EB83F}" type="datetimeFigureOut">
              <a:rPr lang="en-US" smtClean="0"/>
              <a:t>1/25/2022</a:t>
            </a:fld>
            <a:endParaRPr lang="en-US"/>
          </a:p>
        </p:txBody>
      </p:sp>
      <p:sp>
        <p:nvSpPr>
          <p:cNvPr id="5" name="Footer Placeholder 4">
            <a:extLst>
              <a:ext uri="{FF2B5EF4-FFF2-40B4-BE49-F238E27FC236}">
                <a16:creationId xmlns:a16="http://schemas.microsoft.com/office/drawing/2014/main" id="{B89F0F3B-99BF-43E1-9794-105849C64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DEC1-5E61-480E-B05B-0112B3FD3C99}"/>
              </a:ext>
            </a:extLst>
          </p:cNvPr>
          <p:cNvSpPr>
            <a:spLocks noGrp="1"/>
          </p:cNvSpPr>
          <p:nvPr>
            <p:ph type="sldNum" sz="quarter" idx="12"/>
          </p:nvPr>
        </p:nvSpPr>
        <p:spPr/>
        <p:txBody>
          <a:bodyPr/>
          <a:lstStyle/>
          <a:p>
            <a:fld id="{8B08E758-2E28-444F-854E-730E47C08259}" type="slidenum">
              <a:rPr lang="en-US" smtClean="0"/>
              <a:t>‹#›</a:t>
            </a:fld>
            <a:endParaRPr lang="en-US"/>
          </a:p>
        </p:txBody>
      </p:sp>
    </p:spTree>
    <p:extLst>
      <p:ext uri="{BB962C8B-B14F-4D97-AF65-F5344CB8AC3E}">
        <p14:creationId xmlns:p14="http://schemas.microsoft.com/office/powerpoint/2010/main" val="2387189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80D6-C118-4817-8F4C-554832F723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F45FE5-18FC-433C-A83D-E3B798071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BF5509-1278-4FA9-8637-4687E33837E0}"/>
              </a:ext>
            </a:extLst>
          </p:cNvPr>
          <p:cNvSpPr>
            <a:spLocks noGrp="1"/>
          </p:cNvSpPr>
          <p:nvPr>
            <p:ph type="dt" sz="half" idx="10"/>
          </p:nvPr>
        </p:nvSpPr>
        <p:spPr/>
        <p:txBody>
          <a:bodyPr/>
          <a:lstStyle/>
          <a:p>
            <a:fld id="{3CDD5106-3EAD-4108-A0AB-963D187EB83F}" type="datetimeFigureOut">
              <a:rPr lang="en-US" smtClean="0"/>
              <a:t>1/25/2022</a:t>
            </a:fld>
            <a:endParaRPr lang="en-US"/>
          </a:p>
        </p:txBody>
      </p:sp>
      <p:sp>
        <p:nvSpPr>
          <p:cNvPr id="5" name="Footer Placeholder 4">
            <a:extLst>
              <a:ext uri="{FF2B5EF4-FFF2-40B4-BE49-F238E27FC236}">
                <a16:creationId xmlns:a16="http://schemas.microsoft.com/office/drawing/2014/main" id="{C39FA161-5B86-4B58-B5FB-DB530A6CA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AA1CE-67D1-40B6-846F-6E6E0B24590A}"/>
              </a:ext>
            </a:extLst>
          </p:cNvPr>
          <p:cNvSpPr>
            <a:spLocks noGrp="1"/>
          </p:cNvSpPr>
          <p:nvPr>
            <p:ph type="sldNum" sz="quarter" idx="12"/>
          </p:nvPr>
        </p:nvSpPr>
        <p:spPr/>
        <p:txBody>
          <a:bodyPr/>
          <a:lstStyle/>
          <a:p>
            <a:fld id="{8B08E758-2E28-444F-854E-730E47C08259}" type="slidenum">
              <a:rPr lang="en-US" smtClean="0"/>
              <a:t>‹#›</a:t>
            </a:fld>
            <a:endParaRPr lang="en-US"/>
          </a:p>
        </p:txBody>
      </p:sp>
    </p:spTree>
    <p:extLst>
      <p:ext uri="{BB962C8B-B14F-4D97-AF65-F5344CB8AC3E}">
        <p14:creationId xmlns:p14="http://schemas.microsoft.com/office/powerpoint/2010/main" val="425102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DADC-D0D9-467C-AE96-4827E9F09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2C653-C85C-4F5A-AFE7-C50F60A43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4E797-578E-47EA-A6A6-7E3E8934A520}"/>
              </a:ext>
            </a:extLst>
          </p:cNvPr>
          <p:cNvSpPr>
            <a:spLocks noGrp="1"/>
          </p:cNvSpPr>
          <p:nvPr>
            <p:ph type="dt" sz="half" idx="10"/>
          </p:nvPr>
        </p:nvSpPr>
        <p:spPr/>
        <p:txBody>
          <a:bodyPr/>
          <a:lstStyle/>
          <a:p>
            <a:fld id="{279A4404-63C6-4913-BDBC-9872CDFCDD64}" type="datetime1">
              <a:rPr lang="en-US" smtClean="0"/>
              <a:t>1/25/2022</a:t>
            </a:fld>
            <a:endParaRPr lang="en-US"/>
          </a:p>
        </p:txBody>
      </p:sp>
      <p:sp>
        <p:nvSpPr>
          <p:cNvPr id="5" name="Footer Placeholder 4">
            <a:extLst>
              <a:ext uri="{FF2B5EF4-FFF2-40B4-BE49-F238E27FC236}">
                <a16:creationId xmlns:a16="http://schemas.microsoft.com/office/drawing/2014/main" id="{4F74ACC1-EA5B-492E-8E4A-79D7A89BF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60FA-930D-4E13-9FFE-30B8871B1306}"/>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421295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719E-D849-4A2C-A735-57BACB2BC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4AC772-AA9D-4B10-9012-4ECA724A7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08C84-E9E1-419D-A248-015FD8BDA281}"/>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5" name="Footer Placeholder 4">
            <a:extLst>
              <a:ext uri="{FF2B5EF4-FFF2-40B4-BE49-F238E27FC236}">
                <a16:creationId xmlns:a16="http://schemas.microsoft.com/office/drawing/2014/main" id="{496DFD02-213D-4B84-9A8B-1C9634C45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7C839-D23B-4801-A53E-B551175242D9}"/>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073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1A1D-441A-43A2-AE41-A88830438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2EA609-BDAF-4588-A5B5-08E0DB47D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CC0FA-204A-47DC-8A65-0148B0F8E69B}"/>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5" name="Footer Placeholder 4">
            <a:extLst>
              <a:ext uri="{FF2B5EF4-FFF2-40B4-BE49-F238E27FC236}">
                <a16:creationId xmlns:a16="http://schemas.microsoft.com/office/drawing/2014/main" id="{D02A8D54-5E46-4AF1-BFB0-449BBF7AE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D9B5E-5A7A-4B2D-9E42-F298FEB96324}"/>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242967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00D7-9E1C-4DEB-93BD-BEEFE32F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72184-2C99-411E-AA3E-5B042F4B3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34DE7-80BB-44EA-A551-5592DB363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6DC9E2-6DE5-4870-8B80-42981930F78A}"/>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6" name="Footer Placeholder 5">
            <a:extLst>
              <a:ext uri="{FF2B5EF4-FFF2-40B4-BE49-F238E27FC236}">
                <a16:creationId xmlns:a16="http://schemas.microsoft.com/office/drawing/2014/main" id="{783CFD55-F652-441B-8162-90C78CF4E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665F8-F714-4897-8EC9-05BCA9879742}"/>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25285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BD4C-38A6-4EE3-98ED-140C6B10C7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D7CB8-FDC3-42E5-B1EF-394F99DD1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2F9D3-0770-444F-BA02-8C21178EE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C0EF6-9E7D-4852-8A5D-D1015CB98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55F302-C900-44E2-AE81-40979AC2D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75D83B-45B7-4299-B79F-25C5B6AEF4EC}"/>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8" name="Footer Placeholder 7">
            <a:extLst>
              <a:ext uri="{FF2B5EF4-FFF2-40B4-BE49-F238E27FC236}">
                <a16:creationId xmlns:a16="http://schemas.microsoft.com/office/drawing/2014/main" id="{5D74155E-DCE8-490E-B282-1BBB58B146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470EC-AC6F-49DC-89D8-5469205A7163}"/>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34258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82B8-CF25-4E32-A7BE-920690FE9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A645C-4E4F-495C-85A2-72BF7FD7CF49}"/>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4" name="Footer Placeholder 3">
            <a:extLst>
              <a:ext uri="{FF2B5EF4-FFF2-40B4-BE49-F238E27FC236}">
                <a16:creationId xmlns:a16="http://schemas.microsoft.com/office/drawing/2014/main" id="{A98E1177-D393-441C-A5AA-84D04CCD1E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BFE67-89E8-4185-8691-2DFEDBDD77C0}"/>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47247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DA8A0-C7BD-444E-A1CA-D17CDC6FB392}"/>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3" name="Footer Placeholder 2">
            <a:extLst>
              <a:ext uri="{FF2B5EF4-FFF2-40B4-BE49-F238E27FC236}">
                <a16:creationId xmlns:a16="http://schemas.microsoft.com/office/drawing/2014/main" id="{340A19DC-134B-40C8-B2D0-00B483AC6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30216-4EA8-4A2C-8EC4-5E5F7ECE58BE}"/>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346102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3FDD-ED26-4330-812D-4520ED054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2C4BAB-80B4-4A81-9E4A-4FF0F4332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F8DECB-226C-4C86-9741-218DB5516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E3B-5EDB-43BE-BA68-FD5BD9822DBE}"/>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6" name="Footer Placeholder 5">
            <a:extLst>
              <a:ext uri="{FF2B5EF4-FFF2-40B4-BE49-F238E27FC236}">
                <a16:creationId xmlns:a16="http://schemas.microsoft.com/office/drawing/2014/main" id="{A846C26F-6CF2-443F-8887-22B12E92A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B2AFC-B1B9-4A2C-BFFF-8C0564A7C763}"/>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99282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2B73-EB6A-4818-B0A4-C75EB28C1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8969C0-4896-4EEF-A8C8-0F3985516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B8B47D-EA75-4844-908A-E08E8554E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19B95-6E87-4965-A6E8-7F3C0E0253CD}"/>
              </a:ext>
            </a:extLst>
          </p:cNvPr>
          <p:cNvSpPr>
            <a:spLocks noGrp="1"/>
          </p:cNvSpPr>
          <p:nvPr>
            <p:ph type="dt" sz="half" idx="10"/>
          </p:nvPr>
        </p:nvSpPr>
        <p:spPr/>
        <p:txBody>
          <a:bodyPr/>
          <a:lstStyle/>
          <a:p>
            <a:fld id="{5325F97C-15E9-46CC-8F2A-3E1772B0D27F}" type="datetimeFigureOut">
              <a:rPr lang="en-US" smtClean="0"/>
              <a:t>1/25/2022</a:t>
            </a:fld>
            <a:endParaRPr lang="en-US"/>
          </a:p>
        </p:txBody>
      </p:sp>
      <p:sp>
        <p:nvSpPr>
          <p:cNvPr id="6" name="Footer Placeholder 5">
            <a:extLst>
              <a:ext uri="{FF2B5EF4-FFF2-40B4-BE49-F238E27FC236}">
                <a16:creationId xmlns:a16="http://schemas.microsoft.com/office/drawing/2014/main" id="{BD13BAF1-145F-43CB-B68B-AF46860A3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57E82-901F-4D65-B262-B6A84FDBB8D4}"/>
              </a:ext>
            </a:extLst>
          </p:cNvPr>
          <p:cNvSpPr>
            <a:spLocks noGrp="1"/>
          </p:cNvSpPr>
          <p:nvPr>
            <p:ph type="sldNum" sz="quarter" idx="12"/>
          </p:nvPr>
        </p:nvSpPr>
        <p:spPr/>
        <p:txBody>
          <a:bodyPr/>
          <a:lstStyle/>
          <a:p>
            <a:fld id="{41FB8CCD-A979-4167-B878-54334F29E15B}" type="slidenum">
              <a:rPr lang="en-US" smtClean="0"/>
              <a:t>‹#›</a:t>
            </a:fld>
            <a:endParaRPr lang="en-US"/>
          </a:p>
        </p:txBody>
      </p:sp>
    </p:spTree>
    <p:extLst>
      <p:ext uri="{BB962C8B-B14F-4D97-AF65-F5344CB8AC3E}">
        <p14:creationId xmlns:p14="http://schemas.microsoft.com/office/powerpoint/2010/main" val="120226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F4115-AE8C-4046-8416-3585C5786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8852B-64E5-4858-99F2-5E9FE6ADF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81411-FD71-4080-80F6-8787080A1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5F97C-15E9-46CC-8F2A-3E1772B0D27F}" type="datetimeFigureOut">
              <a:rPr lang="en-US" smtClean="0"/>
              <a:t>1/25/2022</a:t>
            </a:fld>
            <a:endParaRPr lang="en-US"/>
          </a:p>
        </p:txBody>
      </p:sp>
      <p:sp>
        <p:nvSpPr>
          <p:cNvPr id="5" name="Footer Placeholder 4">
            <a:extLst>
              <a:ext uri="{FF2B5EF4-FFF2-40B4-BE49-F238E27FC236}">
                <a16:creationId xmlns:a16="http://schemas.microsoft.com/office/drawing/2014/main" id="{149A5B35-7342-4460-A260-8CE2A13F1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97425F-8CD8-44A9-AC3C-EF3CB1662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B8CCD-A979-4167-B878-54334F29E15B}" type="slidenum">
              <a:rPr lang="en-US" smtClean="0"/>
              <a:t>‹#›</a:t>
            </a:fld>
            <a:endParaRPr lang="en-US"/>
          </a:p>
        </p:txBody>
      </p:sp>
    </p:spTree>
    <p:extLst>
      <p:ext uri="{BB962C8B-B14F-4D97-AF65-F5344CB8AC3E}">
        <p14:creationId xmlns:p14="http://schemas.microsoft.com/office/powerpoint/2010/main" val="48996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63"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172B9-2EA9-41A7-81D6-987F6FDF4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06F7F-B87C-4A15-AFE8-05BE46AEB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B0A3B-3D93-4B07-B266-44D60FC73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D5106-3EAD-4108-A0AB-963D187EB83F}" type="datetimeFigureOut">
              <a:rPr lang="en-US" smtClean="0"/>
              <a:t>1/25/2022</a:t>
            </a:fld>
            <a:endParaRPr lang="en-US"/>
          </a:p>
        </p:txBody>
      </p:sp>
      <p:sp>
        <p:nvSpPr>
          <p:cNvPr id="5" name="Footer Placeholder 4">
            <a:extLst>
              <a:ext uri="{FF2B5EF4-FFF2-40B4-BE49-F238E27FC236}">
                <a16:creationId xmlns:a16="http://schemas.microsoft.com/office/drawing/2014/main" id="{436F16FB-0C92-4A5E-9833-A95EADCC0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FFC8D-EBF9-4E24-8993-CC40196DF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8E758-2E28-444F-854E-730E47C08259}" type="slidenum">
              <a:rPr lang="en-US" smtClean="0"/>
              <a:t>‹#›</a:t>
            </a:fld>
            <a:endParaRPr lang="en-US"/>
          </a:p>
        </p:txBody>
      </p:sp>
    </p:spTree>
    <p:extLst>
      <p:ext uri="{BB962C8B-B14F-4D97-AF65-F5344CB8AC3E}">
        <p14:creationId xmlns:p14="http://schemas.microsoft.com/office/powerpoint/2010/main" val="1577897636"/>
      </p:ext>
    </p:extLst>
  </p:cSld>
  <p:clrMap bg1="lt1" tx1="dk1" bg2="lt2" tx2="dk2" accent1="accent1" accent2="accent2" accent3="accent3" accent4="accent4" accent5="accent5" accent6="accent6" hlink="hlink" folHlink="folHlink"/>
  <p:sldLayoutIdLst>
    <p:sldLayoutId id="2147483657" r:id="rId1"/>
    <p:sldLayoutId id="2147483665"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E3EF2-FDD3-4C6D-B918-D0FEFC136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52DD8-6959-43F5-A6CE-D53D08B41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834CE-18EE-4C67-A9F9-2A370FC08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39DFA-238A-4CE1-9B62-F11E17EE7B19}" type="datetime1">
              <a:rPr lang="en-US" smtClean="0"/>
              <a:t>1/25/2022</a:t>
            </a:fld>
            <a:endParaRPr lang="en-US"/>
          </a:p>
        </p:txBody>
      </p:sp>
      <p:sp>
        <p:nvSpPr>
          <p:cNvPr id="5" name="Footer Placeholder 4">
            <a:extLst>
              <a:ext uri="{FF2B5EF4-FFF2-40B4-BE49-F238E27FC236}">
                <a16:creationId xmlns:a16="http://schemas.microsoft.com/office/drawing/2014/main" id="{54E33BC3-E803-49BD-9A47-D6FBCA46D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D8847-74E6-4AC6-94F8-C8B6614EA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A5662-EDC8-44E9-B6B9-8A3C4949B13E}" type="slidenum">
              <a:rPr lang="en-US" smtClean="0"/>
              <a:t>‹#›</a:t>
            </a:fld>
            <a:endParaRPr lang="en-US"/>
          </a:p>
        </p:txBody>
      </p:sp>
    </p:spTree>
    <p:extLst>
      <p:ext uri="{BB962C8B-B14F-4D97-AF65-F5344CB8AC3E}">
        <p14:creationId xmlns:p14="http://schemas.microsoft.com/office/powerpoint/2010/main" val="61691515"/>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jstor.org/stable/44489887" TargetMode="External"/><Relationship Id="rId2" Type="http://schemas.openxmlformats.org/officeDocument/2006/relationships/hyperlink" Target="https://journals.openedition.org/lisa/2930" TargetMode="External"/><Relationship Id="rId1" Type="http://schemas.openxmlformats.org/officeDocument/2006/relationships/slideLayout" Target="../slideLayouts/slideLayout13.xml"/><Relationship Id="rId4" Type="http://schemas.openxmlformats.org/officeDocument/2006/relationships/hyperlink" Target="https://www.jstor.org/stable/317373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ationalhumanitiescenter.org/tserve/freedom/1917beyond/essays/harlem.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UvN96fn5xTE&amp;t=121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dreads.com/work/quotes/457374"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D9BBC2-4135-4AE6-B7FB-2B992DAA356E}"/>
              </a:ext>
            </a:extLst>
          </p:cNvPr>
          <p:cNvSpPr>
            <a:spLocks noGrp="1"/>
          </p:cNvSpPr>
          <p:nvPr>
            <p:ph type="ctrTitle"/>
          </p:nvPr>
        </p:nvSpPr>
        <p:spPr>
          <a:xfrm>
            <a:off x="4038600" y="1939159"/>
            <a:ext cx="7644627" cy="2751086"/>
          </a:xfrm>
        </p:spPr>
        <p:txBody>
          <a:bodyPr>
            <a:normAutofit/>
          </a:bodyPr>
          <a:lstStyle/>
          <a:p>
            <a:pPr algn="r"/>
            <a:r>
              <a:rPr lang="en-US" dirty="0"/>
              <a:t>Africa</a:t>
            </a:r>
          </a:p>
        </p:txBody>
      </p:sp>
      <p:sp>
        <p:nvSpPr>
          <p:cNvPr id="3" name="Subtitle 2">
            <a:extLst>
              <a:ext uri="{FF2B5EF4-FFF2-40B4-BE49-F238E27FC236}">
                <a16:creationId xmlns:a16="http://schemas.microsoft.com/office/drawing/2014/main" id="{B48B00A2-3788-4A9B-9B61-341501BCC70B}"/>
              </a:ext>
            </a:extLst>
          </p:cNvPr>
          <p:cNvSpPr>
            <a:spLocks noGrp="1"/>
          </p:cNvSpPr>
          <p:nvPr>
            <p:ph type="subTitle" idx="1"/>
          </p:nvPr>
        </p:nvSpPr>
        <p:spPr>
          <a:xfrm>
            <a:off x="4038600" y="4782320"/>
            <a:ext cx="7644627" cy="1329443"/>
          </a:xfrm>
        </p:spPr>
        <p:txBody>
          <a:bodyPr>
            <a:normAutofit/>
          </a:bodyPr>
          <a:lstStyle/>
          <a:p>
            <a:pPr algn="r"/>
            <a:r>
              <a:rPr lang="en-US" dirty="0"/>
              <a:t>Ideas of African in the Harlem Renaissance and beyond       </a:t>
            </a:r>
          </a:p>
        </p:txBody>
      </p:sp>
    </p:spTree>
    <p:extLst>
      <p:ext uri="{BB962C8B-B14F-4D97-AF65-F5344CB8AC3E}">
        <p14:creationId xmlns:p14="http://schemas.microsoft.com/office/powerpoint/2010/main" val="281048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7878D8-1CA4-4ACD-B65F-420DC1BE1FD4}"/>
              </a:ext>
            </a:extLst>
          </p:cNvPr>
          <p:cNvSpPr>
            <a:spLocks noGrp="1"/>
          </p:cNvSpPr>
          <p:nvPr>
            <p:ph type="title"/>
          </p:nvPr>
        </p:nvSpPr>
        <p:spPr>
          <a:xfrm>
            <a:off x="643467" y="321734"/>
            <a:ext cx="10905066" cy="1135737"/>
          </a:xfrm>
        </p:spPr>
        <p:txBody>
          <a:bodyPr>
            <a:normAutofit/>
          </a:bodyPr>
          <a:lstStyle/>
          <a:p>
            <a:r>
              <a:rPr lang="en-US" sz="3600" dirty="0"/>
              <a:t>Life / Career– born 30 years after Cullen</a:t>
            </a:r>
            <a:br>
              <a:rPr lang="en-US" sz="3600" dirty="0"/>
            </a:br>
            <a:endParaRPr lang="en-US" sz="3600" dirty="0"/>
          </a:p>
        </p:txBody>
      </p:sp>
      <p:sp>
        <p:nvSpPr>
          <p:cNvPr id="3" name="Content Placeholder 2">
            <a:extLst>
              <a:ext uri="{FF2B5EF4-FFF2-40B4-BE49-F238E27FC236}">
                <a16:creationId xmlns:a16="http://schemas.microsoft.com/office/drawing/2014/main" id="{F6F3A5E5-3FE7-45D2-AB9E-3910EB365CE0}"/>
              </a:ext>
            </a:extLst>
          </p:cNvPr>
          <p:cNvSpPr>
            <a:spLocks noGrp="1"/>
          </p:cNvSpPr>
          <p:nvPr>
            <p:ph idx="1"/>
          </p:nvPr>
        </p:nvSpPr>
        <p:spPr>
          <a:xfrm>
            <a:off x="643467" y="1322773"/>
            <a:ext cx="10905066" cy="4854190"/>
          </a:xfrm>
        </p:spPr>
        <p:txBody>
          <a:bodyPr>
            <a:normAutofit fontScale="92500" lnSpcReduction="10000"/>
          </a:bodyPr>
          <a:lstStyle/>
          <a:p>
            <a:pPr marL="0" marR="0">
              <a:spcBef>
                <a:spcPts val="0"/>
              </a:spcBef>
              <a:spcAft>
                <a:spcPts val="600"/>
              </a:spcAft>
            </a:pPr>
            <a:r>
              <a:rPr lang="en-US" dirty="0"/>
              <a:t>Born in Harlem to parents who immigrated from Grenada</a:t>
            </a:r>
          </a:p>
          <a:p>
            <a:pPr marL="0" marR="0">
              <a:spcBef>
                <a:spcPts val="0"/>
              </a:spcBef>
              <a:spcAft>
                <a:spcPts val="600"/>
              </a:spcAft>
            </a:pPr>
            <a:r>
              <a:rPr lang="en-US" dirty="0"/>
              <a:t>Worked on an assembly line in Mexico that exposed her to X-rays and carbon tetrachloride</a:t>
            </a:r>
          </a:p>
          <a:p>
            <a:pPr marL="0" marR="0">
              <a:spcBef>
                <a:spcPts val="0"/>
              </a:spcBef>
              <a:spcAft>
                <a:spcPts val="600"/>
              </a:spcAft>
            </a:pPr>
            <a:r>
              <a:rPr lang="en-US" dirty="0"/>
              <a:t>1959 BA Hunter College (CUNY)</a:t>
            </a:r>
          </a:p>
          <a:p>
            <a:pPr marL="0" marR="0">
              <a:spcBef>
                <a:spcPts val="0"/>
              </a:spcBef>
              <a:spcAft>
                <a:spcPts val="600"/>
              </a:spcAft>
            </a:pPr>
            <a:r>
              <a:rPr lang="en-US" dirty="0"/>
              <a:t>1961 MLIS Columbia University</a:t>
            </a:r>
          </a:p>
          <a:p>
            <a:pPr marL="0" marR="0">
              <a:spcBef>
                <a:spcPts val="0"/>
              </a:spcBef>
              <a:spcAft>
                <a:spcPts val="600"/>
              </a:spcAft>
            </a:pPr>
            <a:r>
              <a:rPr lang="en-US" dirty="0"/>
              <a:t>1968 Writer-in-residence </a:t>
            </a:r>
            <a:r>
              <a:rPr lang="en-US" dirty="0" err="1"/>
              <a:t>Tougaloo</a:t>
            </a:r>
            <a:r>
              <a:rPr lang="en-US" dirty="0"/>
              <a:t> college, Mississippi</a:t>
            </a:r>
          </a:p>
          <a:p>
            <a:pPr marL="0" marR="0">
              <a:spcBef>
                <a:spcPts val="0"/>
              </a:spcBef>
              <a:spcAft>
                <a:spcPts val="600"/>
              </a:spcAft>
            </a:pPr>
            <a:r>
              <a:rPr lang="en-US" dirty="0"/>
              <a:t>1968 taught in SEEK program at City College</a:t>
            </a:r>
          </a:p>
          <a:p>
            <a:pPr marL="0" marR="0">
              <a:spcBef>
                <a:spcPts val="0"/>
              </a:spcBef>
              <a:spcAft>
                <a:spcPts val="600"/>
              </a:spcAft>
            </a:pPr>
            <a:r>
              <a:rPr lang="en-US" dirty="0"/>
              <a:t>Taught at John Jay College, Hunter College</a:t>
            </a:r>
          </a:p>
          <a:p>
            <a:pPr marL="0" marR="0">
              <a:spcBef>
                <a:spcPts val="0"/>
              </a:spcBef>
              <a:spcAft>
                <a:spcPts val="600"/>
              </a:spcAft>
            </a:pPr>
            <a:r>
              <a:rPr lang="en-US" dirty="0"/>
              <a:t>1975 Five week trip to Africa</a:t>
            </a:r>
          </a:p>
          <a:p>
            <a:pPr marL="0" marR="0">
              <a:spcBef>
                <a:spcPts val="0"/>
              </a:spcBef>
              <a:spcAft>
                <a:spcPts val="600"/>
              </a:spcAft>
            </a:pPr>
            <a:r>
              <a:rPr lang="en-US" dirty="0"/>
              <a:t>Authored 10 books of poetry, 4 of prose</a:t>
            </a:r>
          </a:p>
          <a:p>
            <a:pPr marL="0" marR="0">
              <a:spcBef>
                <a:spcPts val="0"/>
              </a:spcBef>
              <a:spcAft>
                <a:spcPts val="600"/>
              </a:spcAft>
            </a:pPr>
            <a:r>
              <a:rPr lang="en-US" dirty="0"/>
              <a:t>1980 Founded kitchen table press with Barbara Smith</a:t>
            </a:r>
          </a:p>
          <a:p>
            <a:pPr marL="0" marR="0">
              <a:spcBef>
                <a:spcPts val="0"/>
              </a:spcBef>
              <a:spcAft>
                <a:spcPts val="600"/>
              </a:spcAft>
            </a:pPr>
            <a:r>
              <a:rPr lang="en-US" dirty="0"/>
              <a:t>1991-1992</a:t>
            </a:r>
            <a:r>
              <a:rPr lang="en-US" sz="1400" dirty="0"/>
              <a:t>. </a:t>
            </a:r>
            <a:r>
              <a:rPr lang="en-US" dirty="0"/>
              <a:t>poet laureate of New York</a:t>
            </a: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818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E8D7-154C-4C9F-962F-6803AF0EDD59}"/>
              </a:ext>
            </a:extLst>
          </p:cNvPr>
          <p:cNvSpPr>
            <a:spLocks noGrp="1"/>
          </p:cNvSpPr>
          <p:nvPr>
            <p:ph type="title"/>
          </p:nvPr>
        </p:nvSpPr>
        <p:spPr/>
        <p:txBody>
          <a:bodyPr/>
          <a:lstStyle/>
          <a:p>
            <a:r>
              <a:rPr lang="en-US" dirty="0"/>
              <a:t>Some links</a:t>
            </a:r>
          </a:p>
        </p:txBody>
      </p:sp>
      <p:sp>
        <p:nvSpPr>
          <p:cNvPr id="3" name="Content Placeholder 2">
            <a:extLst>
              <a:ext uri="{FF2B5EF4-FFF2-40B4-BE49-F238E27FC236}">
                <a16:creationId xmlns:a16="http://schemas.microsoft.com/office/drawing/2014/main" id="{14E5F7EB-376C-4A27-B44C-EB327757E24A}"/>
              </a:ext>
            </a:extLst>
          </p:cNvPr>
          <p:cNvSpPr>
            <a:spLocks noGrp="1"/>
          </p:cNvSpPr>
          <p:nvPr>
            <p:ph idx="1"/>
          </p:nvPr>
        </p:nvSpPr>
        <p:spPr/>
        <p:txBody>
          <a:bodyPr/>
          <a:lstStyle/>
          <a:p>
            <a:r>
              <a:rPr lang="en-US" b="1" dirty="0"/>
              <a:t>Audre Lorde: Black Feminist Visionary and “</a:t>
            </a:r>
            <a:r>
              <a:rPr lang="en-US" b="1" dirty="0" err="1"/>
              <a:t>Mytho</a:t>
            </a:r>
            <a:r>
              <a:rPr lang="en-US" b="1" dirty="0"/>
              <a:t>-poet” by </a:t>
            </a:r>
            <a:r>
              <a:rPr lang="en-US" b="1" dirty="0" err="1"/>
              <a:t>Njeng</a:t>
            </a:r>
            <a:r>
              <a:rPr lang="en-US" b="1" dirty="0"/>
              <a:t> Eric </a:t>
            </a:r>
            <a:r>
              <a:rPr lang="en-US" b="1" dirty="0" err="1"/>
              <a:t>Sipyinyu</a:t>
            </a:r>
            <a:r>
              <a:rPr lang="en-US" b="1" dirty="0"/>
              <a:t>  </a:t>
            </a:r>
            <a:r>
              <a:rPr lang="en-US" b="1" dirty="0">
                <a:hlinkClick r:id="rId2"/>
              </a:rPr>
              <a:t>https://journals.openedition.org/lisa/2930</a:t>
            </a:r>
            <a:r>
              <a:rPr lang="en-US" b="1" dirty="0"/>
              <a:t> </a:t>
            </a:r>
          </a:p>
          <a:p>
            <a:endParaRPr lang="en-US" b="1" dirty="0"/>
          </a:p>
          <a:p>
            <a:r>
              <a:rPr lang="en-US" b="1" dirty="0"/>
              <a:t>A Creative Use of African Sources by Andrea Benton Rushing </a:t>
            </a:r>
            <a:r>
              <a:rPr lang="en-US" b="1" dirty="0">
                <a:hlinkClick r:id="rId3"/>
              </a:rPr>
              <a:t>https://www.jstor.org/stable/44489887</a:t>
            </a:r>
            <a:r>
              <a:rPr lang="en-US" b="1" dirty="0"/>
              <a:t> </a:t>
            </a:r>
          </a:p>
          <a:p>
            <a:endParaRPr lang="en-US" b="1" dirty="0"/>
          </a:p>
          <a:p>
            <a:r>
              <a:rPr lang="en-US" b="1" dirty="0"/>
              <a:t>Adrienne Rich interview Audre Lorde (published in </a:t>
            </a:r>
            <a:r>
              <a:rPr lang="en-US" b="1" i="1" dirty="0"/>
              <a:t>Signs</a:t>
            </a:r>
            <a:r>
              <a:rPr lang="en-US" b="1" dirty="0"/>
              <a:t> vol 6, no. 4 Summer 1981, pp 713-736) </a:t>
            </a:r>
            <a:r>
              <a:rPr lang="en-US" b="1" dirty="0">
                <a:hlinkClick r:id="rId4"/>
              </a:rPr>
              <a:t>https://www.jstor.org/stable/3173739</a:t>
            </a:r>
            <a:r>
              <a:rPr lang="en-US" b="1" dirty="0"/>
              <a:t> </a:t>
            </a:r>
            <a:endParaRPr lang="en-US" dirty="0"/>
          </a:p>
          <a:p>
            <a:endParaRPr lang="en-US" dirty="0"/>
          </a:p>
        </p:txBody>
      </p:sp>
    </p:spTree>
    <p:extLst>
      <p:ext uri="{BB962C8B-B14F-4D97-AF65-F5344CB8AC3E}">
        <p14:creationId xmlns:p14="http://schemas.microsoft.com/office/powerpoint/2010/main" val="308145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281C-979B-49F3-B74E-E912D851357E}"/>
              </a:ext>
            </a:extLst>
          </p:cNvPr>
          <p:cNvSpPr>
            <a:spLocks noGrp="1"/>
          </p:cNvSpPr>
          <p:nvPr>
            <p:ph type="title"/>
          </p:nvPr>
        </p:nvSpPr>
        <p:spPr>
          <a:xfrm>
            <a:off x="604616" y="801510"/>
            <a:ext cx="3620558" cy="1354667"/>
          </a:xfrm>
        </p:spPr>
        <p:txBody>
          <a:bodyPr/>
          <a:lstStyle/>
          <a:p>
            <a:r>
              <a:rPr lang="en-US" dirty="0"/>
              <a:t>Kingdom of Dahomey</a:t>
            </a:r>
          </a:p>
        </p:txBody>
      </p:sp>
      <p:pic>
        <p:nvPicPr>
          <p:cNvPr id="6" name="Picture Placeholder 5" descr="Map&#10;&#10;Description automatically generated">
            <a:extLst>
              <a:ext uri="{FF2B5EF4-FFF2-40B4-BE49-F238E27FC236}">
                <a16:creationId xmlns:a16="http://schemas.microsoft.com/office/drawing/2014/main" id="{F7CF3ADD-FF65-440E-B497-7F4E18CB830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49" b="649"/>
          <a:stretch>
            <a:fillRect/>
          </a:stretch>
        </p:blipFill>
        <p:spPr>
          <a:xfrm>
            <a:off x="4415544" y="206039"/>
            <a:ext cx="7171840" cy="5662950"/>
          </a:xfrm>
        </p:spPr>
      </p:pic>
      <p:sp>
        <p:nvSpPr>
          <p:cNvPr id="4" name="Text Placeholder 3">
            <a:extLst>
              <a:ext uri="{FF2B5EF4-FFF2-40B4-BE49-F238E27FC236}">
                <a16:creationId xmlns:a16="http://schemas.microsoft.com/office/drawing/2014/main" id="{4FFE60F6-3DA9-4CEF-A8AA-B13095CD0D59}"/>
              </a:ext>
            </a:extLst>
          </p:cNvPr>
          <p:cNvSpPr>
            <a:spLocks noGrp="1"/>
          </p:cNvSpPr>
          <p:nvPr>
            <p:ph type="body" sz="half" idx="2"/>
          </p:nvPr>
        </p:nvSpPr>
        <p:spPr>
          <a:xfrm>
            <a:off x="839789" y="2291644"/>
            <a:ext cx="3167768" cy="3577344"/>
          </a:xfrm>
        </p:spPr>
        <p:txBody>
          <a:bodyPr/>
          <a:lstStyle/>
          <a:p>
            <a:endParaRPr lang="en-US" dirty="0"/>
          </a:p>
        </p:txBody>
      </p:sp>
      <p:pic>
        <p:nvPicPr>
          <p:cNvPr id="10" name="Picture 9" descr="Text&#10;&#10;Description automatically generated">
            <a:extLst>
              <a:ext uri="{FF2B5EF4-FFF2-40B4-BE49-F238E27FC236}">
                <a16:creationId xmlns:a16="http://schemas.microsoft.com/office/drawing/2014/main" id="{7E433E30-2CF0-46F4-9657-EFF3797FD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41" y="2833512"/>
            <a:ext cx="3166532" cy="2111021"/>
          </a:xfrm>
          <a:prstGeom prst="rect">
            <a:avLst/>
          </a:prstGeom>
        </p:spPr>
      </p:pic>
    </p:spTree>
    <p:extLst>
      <p:ext uri="{BB962C8B-B14F-4D97-AF65-F5344CB8AC3E}">
        <p14:creationId xmlns:p14="http://schemas.microsoft.com/office/powerpoint/2010/main" val="374079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7D7B-D184-41CA-8EEF-D511B8F1FB04}"/>
              </a:ext>
            </a:extLst>
          </p:cNvPr>
          <p:cNvSpPr>
            <a:spLocks noGrp="1"/>
          </p:cNvSpPr>
          <p:nvPr>
            <p:ph type="title"/>
          </p:nvPr>
        </p:nvSpPr>
        <p:spPr/>
        <p:txBody>
          <a:bodyPr/>
          <a:lstStyle/>
          <a:p>
            <a:r>
              <a:rPr lang="en-US" dirty="0"/>
              <a:t>Warriors of</a:t>
            </a:r>
            <a:br>
              <a:rPr lang="en-US" dirty="0"/>
            </a:br>
            <a:r>
              <a:rPr lang="en-US" dirty="0"/>
              <a:t>Dahomey</a:t>
            </a:r>
          </a:p>
        </p:txBody>
      </p:sp>
      <p:sp>
        <p:nvSpPr>
          <p:cNvPr id="4" name="Text Placeholder 3">
            <a:extLst>
              <a:ext uri="{FF2B5EF4-FFF2-40B4-BE49-F238E27FC236}">
                <a16:creationId xmlns:a16="http://schemas.microsoft.com/office/drawing/2014/main" id="{A1A9C5FE-1EC2-4381-AE5D-30AA6880476E}"/>
              </a:ext>
            </a:extLst>
          </p:cNvPr>
          <p:cNvSpPr>
            <a:spLocks noGrp="1"/>
          </p:cNvSpPr>
          <p:nvPr>
            <p:ph type="body" sz="half" idx="2"/>
          </p:nvPr>
        </p:nvSpPr>
        <p:spPr/>
        <p:txBody>
          <a:bodyPr/>
          <a:lstStyle/>
          <a:p>
            <a:endParaRPr lang="en-US"/>
          </a:p>
        </p:txBody>
      </p:sp>
      <p:pic>
        <p:nvPicPr>
          <p:cNvPr id="5" name="Picture Placeholder 4" descr="A group of people posing for a photo&#10;&#10;Description automatically generated with medium confidence">
            <a:extLst>
              <a:ext uri="{FF2B5EF4-FFF2-40B4-BE49-F238E27FC236}">
                <a16:creationId xmlns:a16="http://schemas.microsoft.com/office/drawing/2014/main" id="{1B631A62-088C-47CE-9C15-424D81100D0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481" r="5481"/>
          <a:stretch>
            <a:fillRect/>
          </a:stretch>
        </p:blipFill>
        <p:spPr>
          <a:xfrm>
            <a:off x="3612444" y="-22065"/>
            <a:ext cx="7460722" cy="5891054"/>
          </a:xfrm>
          <a:prstGeom prst="rect">
            <a:avLst/>
          </a:prstGeom>
        </p:spPr>
      </p:pic>
    </p:spTree>
    <p:extLst>
      <p:ext uri="{BB962C8B-B14F-4D97-AF65-F5344CB8AC3E}">
        <p14:creationId xmlns:p14="http://schemas.microsoft.com/office/powerpoint/2010/main" val="406192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0CED-D39C-44B3-886B-BFE279143EEB}"/>
              </a:ext>
            </a:extLst>
          </p:cNvPr>
          <p:cNvSpPr>
            <a:spLocks noGrp="1"/>
          </p:cNvSpPr>
          <p:nvPr>
            <p:ph type="title"/>
          </p:nvPr>
        </p:nvSpPr>
        <p:spPr>
          <a:xfrm>
            <a:off x="1021080" y="350837"/>
            <a:ext cx="10515600" cy="1325563"/>
          </a:xfrm>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Questions for “Heritage” and “125</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St and Abomey”</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1B1FAC8-A554-47E0-8F40-D6873BC1684B}"/>
              </a:ext>
            </a:extLst>
          </p:cNvPr>
          <p:cNvSpPr>
            <a:spLocks noGrp="1"/>
          </p:cNvSpPr>
          <p:nvPr>
            <p:ph idx="1"/>
          </p:nvPr>
        </p:nvSpPr>
        <p:spPr>
          <a:xfrm>
            <a:off x="838200" y="1562735"/>
            <a:ext cx="10515600" cy="4351338"/>
          </a:xfrm>
        </p:spPr>
        <p:txBody>
          <a:bodyPr/>
          <a:lstStyle/>
          <a:p>
            <a:pPr marL="342900" marR="0" lvl="0" indent="-342900">
              <a:lnSpc>
                <a:spcPct val="107000"/>
              </a:lnSpc>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How would you compare the settings of the 2 poems?</a:t>
            </a:r>
          </a:p>
          <a:p>
            <a:pPr marL="342900" marR="0" lvl="0" indent="-342900">
              <a:lnSpc>
                <a:spcPct val="107000"/>
              </a:lnSpc>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What are the speakers’ attitudes toward religion? </a:t>
            </a:r>
          </a:p>
          <a:p>
            <a:pPr marL="342900" marR="0" lvl="0" indent="-342900">
              <a:lnSpc>
                <a:spcPct val="107000"/>
              </a:lnSpc>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What questions does Africa appear to raise and / or answer in the 2 poems?</a:t>
            </a:r>
          </a:p>
          <a:p>
            <a:pPr marL="342900" marR="0" lvl="0" indent="-342900">
              <a:lnSpc>
                <a:spcPct val="107000"/>
              </a:lnSpc>
              <a:spcBef>
                <a:spcPts val="0"/>
              </a:spcBef>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 Would you include either / both of these poems in your anthology?</a:t>
            </a:r>
          </a:p>
          <a:p>
            <a:endParaRPr lang="en-US" dirty="0"/>
          </a:p>
        </p:txBody>
      </p:sp>
    </p:spTree>
    <p:extLst>
      <p:ext uri="{BB962C8B-B14F-4D97-AF65-F5344CB8AC3E}">
        <p14:creationId xmlns:p14="http://schemas.microsoft.com/office/powerpoint/2010/main" val="227712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28E61-A988-4D13-A17A-F11CB7AE010F}"/>
              </a:ext>
            </a:extLst>
          </p:cNvPr>
          <p:cNvSpPr>
            <a:spLocks noGrp="1"/>
          </p:cNvSpPr>
          <p:nvPr>
            <p:ph type="title"/>
          </p:nvPr>
        </p:nvSpPr>
        <p:spPr>
          <a:xfrm>
            <a:off x="686834" y="1153572"/>
            <a:ext cx="3200400" cy="4461163"/>
          </a:xfrm>
        </p:spPr>
        <p:txBody>
          <a:bodyPr>
            <a:normAutofit/>
          </a:bodyPr>
          <a:lstStyle/>
          <a:p>
            <a:r>
              <a:rPr lang="en-US">
                <a:solidFill>
                  <a:srgbClr val="FFFFFF"/>
                </a:solidFill>
              </a:rPr>
              <a:t>Image of Africa in the Harlem Renaissance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C15E4B-15E0-4395-AAB7-0E1CE8F31199}"/>
              </a:ext>
            </a:extLst>
          </p:cNvPr>
          <p:cNvSpPr>
            <a:spLocks noGrp="1"/>
          </p:cNvSpPr>
          <p:nvPr>
            <p:ph idx="1"/>
          </p:nvPr>
        </p:nvSpPr>
        <p:spPr>
          <a:xfrm>
            <a:off x="4301066" y="957254"/>
            <a:ext cx="6680003" cy="4943492"/>
          </a:xfrm>
        </p:spPr>
        <p:txBody>
          <a:bodyPr anchor="ctr">
            <a:normAutofit fontScale="92500" lnSpcReduction="10000"/>
          </a:bodyPr>
          <a:lstStyle/>
          <a:p>
            <a:r>
              <a:rPr lang="en-US" sz="2600" dirty="0"/>
              <a:t>Africa as a source of pride, a homeland, a place of origin</a:t>
            </a:r>
          </a:p>
          <a:p>
            <a:r>
              <a:rPr lang="en-US" sz="2600" dirty="0"/>
              <a:t>Poets and novelists wrote about Africa, basing their work on reading and imagination</a:t>
            </a:r>
          </a:p>
          <a:p>
            <a:r>
              <a:rPr lang="en-US" sz="2600" dirty="0"/>
              <a:t>Langston Hughes traveled in Africa; was disappointed that he was not welcomed as a brother; he was called “white”</a:t>
            </a:r>
          </a:p>
          <a:p>
            <a:endParaRPr lang="en-US" sz="2600" dirty="0"/>
          </a:p>
          <a:p>
            <a:endParaRPr lang="en-US" sz="2600" dirty="0"/>
          </a:p>
          <a:p>
            <a:endParaRPr lang="en-US" sz="2600" dirty="0"/>
          </a:p>
          <a:p>
            <a:r>
              <a:rPr lang="en-US" sz="2600" dirty="0">
                <a:hlinkClick r:id="rId2">
                  <a:extLst>
                    <a:ext uri="{A12FA001-AC4F-418D-AE19-62706E023703}">
                      <ahyp:hlinkClr xmlns:ahyp="http://schemas.microsoft.com/office/drawing/2018/hyperlinkcolor" val="tx"/>
                    </a:ext>
                  </a:extLst>
                </a:hlinkClick>
              </a:rPr>
              <a:t>http://nationalhumanitiescenter.org/tserve/freedom/1917beyond/essays/harlem.htm</a:t>
            </a:r>
            <a:r>
              <a:rPr lang="en-US" sz="2600" dirty="0"/>
              <a:t>  an essay by </a:t>
            </a:r>
            <a:r>
              <a:rPr lang="en-US" sz="2600" dirty="0" err="1"/>
              <a:t>Trudier</a:t>
            </a:r>
            <a:r>
              <a:rPr lang="en-US" sz="2600" dirty="0"/>
              <a:t> Harris</a:t>
            </a:r>
          </a:p>
          <a:p>
            <a:endParaRPr lang="en-US" sz="2600" dirty="0"/>
          </a:p>
          <a:p>
            <a:endParaRPr lang="en-US" sz="2600" dirty="0"/>
          </a:p>
        </p:txBody>
      </p:sp>
    </p:spTree>
    <p:extLst>
      <p:ext uri="{BB962C8B-B14F-4D97-AF65-F5344CB8AC3E}">
        <p14:creationId xmlns:p14="http://schemas.microsoft.com/office/powerpoint/2010/main" val="31599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623D4-5166-4A80-B221-B3D116E92FB5}"/>
              </a:ext>
            </a:extLst>
          </p:cNvPr>
          <p:cNvSpPr>
            <a:spLocks noGrp="1"/>
          </p:cNvSpPr>
          <p:nvPr>
            <p:ph type="title"/>
          </p:nvPr>
        </p:nvSpPr>
        <p:spPr>
          <a:xfrm>
            <a:off x="686834" y="1153572"/>
            <a:ext cx="3200400" cy="4461163"/>
          </a:xfrm>
        </p:spPr>
        <p:txBody>
          <a:bodyPr>
            <a:normAutofit/>
          </a:bodyPr>
          <a:lstStyle/>
          <a:p>
            <a:r>
              <a:rPr lang="en-US">
                <a:solidFill>
                  <a:srgbClr val="FFFFFF"/>
                </a:solidFill>
              </a:rPr>
              <a:t>Back to Africa Movement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3EB54A-1745-489C-979B-AFAB790514B5}"/>
              </a:ext>
            </a:extLst>
          </p:cNvPr>
          <p:cNvSpPr>
            <a:spLocks noGrp="1"/>
          </p:cNvSpPr>
          <p:nvPr>
            <p:ph idx="1"/>
          </p:nvPr>
        </p:nvSpPr>
        <p:spPr>
          <a:xfrm>
            <a:off x="4447308" y="591344"/>
            <a:ext cx="6906491" cy="5585619"/>
          </a:xfrm>
        </p:spPr>
        <p:txBody>
          <a:bodyPr anchor="ctr">
            <a:normAutofit/>
          </a:bodyPr>
          <a:lstStyle/>
          <a:p>
            <a:r>
              <a:rPr lang="en-US" dirty="0"/>
              <a:t>1803 England sends freed slaves to found Sierra Leone</a:t>
            </a:r>
          </a:p>
          <a:p>
            <a:r>
              <a:rPr lang="en-US" dirty="0"/>
              <a:t>1820 Freed slaves from the US found Liberia</a:t>
            </a:r>
          </a:p>
          <a:p>
            <a:r>
              <a:rPr lang="en-US" dirty="0"/>
              <a:t>Life in these countries was difficult: malaria; food shortages; tribal warfare; high mortality rate</a:t>
            </a:r>
          </a:p>
        </p:txBody>
      </p:sp>
    </p:spTree>
    <p:extLst>
      <p:ext uri="{BB962C8B-B14F-4D97-AF65-F5344CB8AC3E}">
        <p14:creationId xmlns:p14="http://schemas.microsoft.com/office/powerpoint/2010/main" val="302833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2878B7-B080-4BCB-AD62-047AD9F48351}"/>
              </a:ext>
            </a:extLst>
          </p:cNvPr>
          <p:cNvSpPr>
            <a:spLocks noGrp="1"/>
          </p:cNvSpPr>
          <p:nvPr>
            <p:ph type="title"/>
          </p:nvPr>
        </p:nvSpPr>
        <p:spPr>
          <a:xfrm>
            <a:off x="5894962" y="479493"/>
            <a:ext cx="5458838" cy="1325563"/>
          </a:xfrm>
        </p:spPr>
        <p:txBody>
          <a:bodyPr>
            <a:normAutofit/>
          </a:bodyPr>
          <a:lstStyle/>
          <a:p>
            <a:r>
              <a:rPr lang="en-US" dirty="0"/>
              <a:t>Africa</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825A4583-8235-4719-AD24-CD870AA89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598507"/>
            <a:ext cx="4777381" cy="549124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4" name="Content Placeholder 3" descr="Map&#10;&#10;Description automatically generated">
            <a:extLst>
              <a:ext uri="{FF2B5EF4-FFF2-40B4-BE49-F238E27FC236}">
                <a16:creationId xmlns:a16="http://schemas.microsoft.com/office/drawing/2014/main" id="{B437B1FB-5E2B-418D-A20E-C06C92B28F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3199" y="1960593"/>
            <a:ext cx="4143375" cy="4143375"/>
          </a:xfrm>
        </p:spPr>
      </p:pic>
    </p:spTree>
    <p:extLst>
      <p:ext uri="{BB962C8B-B14F-4D97-AF65-F5344CB8AC3E}">
        <p14:creationId xmlns:p14="http://schemas.microsoft.com/office/powerpoint/2010/main" val="17641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560FF7-EC18-4AAC-86B9-37DC17A60335}"/>
              </a:ext>
            </a:extLst>
          </p:cNvPr>
          <p:cNvSpPr>
            <a:spLocks noGrp="1"/>
          </p:cNvSpPr>
          <p:nvPr>
            <p:ph type="title"/>
          </p:nvPr>
        </p:nvSpPr>
        <p:spPr>
          <a:xfrm>
            <a:off x="5894962" y="479493"/>
            <a:ext cx="5458838" cy="1325563"/>
          </a:xfrm>
        </p:spPr>
        <p:txBody>
          <a:bodyPr>
            <a:normAutofit/>
          </a:bodyPr>
          <a:lstStyle/>
          <a:p>
            <a:r>
              <a:rPr lang="en-US"/>
              <a:t>Marcus Garvey (1887-1940</a:t>
            </a:r>
            <a:r>
              <a:rPr lang="en-US" dirty="0"/>
              <a:t>) </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outdoor, person, music&#10;&#10;Description automatically generated">
            <a:extLst>
              <a:ext uri="{FF2B5EF4-FFF2-40B4-BE49-F238E27FC236}">
                <a16:creationId xmlns:a16="http://schemas.microsoft.com/office/drawing/2014/main" id="{83CFBD6B-5DE0-4150-88E3-D28EC5E77615}"/>
              </a:ext>
            </a:extLst>
          </p:cNvPr>
          <p:cNvPicPr>
            <a:picLocks noChangeAspect="1"/>
          </p:cNvPicPr>
          <p:nvPr/>
        </p:nvPicPr>
        <p:blipFill rotWithShape="1">
          <a:blip r:embed="rId2">
            <a:extLst>
              <a:ext uri="{28A0092B-C50C-407E-A947-70E740481C1C}">
                <a14:useLocalDpi xmlns:a14="http://schemas.microsoft.com/office/drawing/2010/main" val="0"/>
              </a:ext>
            </a:extLst>
          </a:blip>
          <a:srcRect r="14893"/>
          <a:stretch/>
        </p:blipFill>
        <p:spPr>
          <a:xfrm>
            <a:off x="1177047" y="511293"/>
            <a:ext cx="382965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328F5BA-10E2-4CD5-8A7A-15320E8BDF3F}"/>
              </a:ext>
            </a:extLst>
          </p:cNvPr>
          <p:cNvSpPr>
            <a:spLocks noGrp="1"/>
          </p:cNvSpPr>
          <p:nvPr>
            <p:ph idx="1"/>
          </p:nvPr>
        </p:nvSpPr>
        <p:spPr>
          <a:xfrm>
            <a:off x="5894962" y="1984443"/>
            <a:ext cx="5458838" cy="4192520"/>
          </a:xfrm>
        </p:spPr>
        <p:txBody>
          <a:bodyPr>
            <a:normAutofit/>
          </a:bodyPr>
          <a:lstStyle/>
          <a:p>
            <a:r>
              <a:rPr lang="en-US" sz="2000" dirty="0"/>
              <a:t>born in Jamaica</a:t>
            </a:r>
          </a:p>
          <a:p>
            <a:r>
              <a:rPr lang="en-US" sz="2000" dirty="0"/>
              <a:t>1916 moved to Harlem; agitated for a unified free Africa; for Blacks to return to Africa; allied with the Ku Klux Klan in advocating for racial separation; never went to Africa</a:t>
            </a:r>
          </a:p>
          <a:p>
            <a:r>
              <a:rPr lang="en-US" sz="2000" dirty="0"/>
              <a:t>1917 United Negro Improvement Association (UNIA) chapter in US</a:t>
            </a:r>
          </a:p>
          <a:p>
            <a:r>
              <a:rPr lang="en-US" sz="2000" dirty="0"/>
              <a:t>1919 Set up Black Star shipping line to take Blacks to Africa</a:t>
            </a:r>
          </a:p>
          <a:p>
            <a:r>
              <a:rPr lang="en-US" sz="2000" dirty="0"/>
              <a:t>Declared himself Provisional President of Africa</a:t>
            </a:r>
          </a:p>
          <a:p>
            <a:r>
              <a:rPr lang="en-US" sz="2000" dirty="0"/>
              <a:t>1927 Deported to Jamaica</a:t>
            </a:r>
          </a:p>
        </p:txBody>
      </p:sp>
    </p:spTree>
    <p:extLst>
      <p:ext uri="{BB962C8B-B14F-4D97-AF65-F5344CB8AC3E}">
        <p14:creationId xmlns:p14="http://schemas.microsoft.com/office/powerpoint/2010/main" val="329515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A74CD32F-F7C7-4428-B09F-FC2A7483EA96}"/>
              </a:ext>
            </a:extLst>
          </p:cNvPr>
          <p:cNvPicPr>
            <a:picLocks noChangeAspect="1"/>
          </p:cNvPicPr>
          <p:nvPr/>
        </p:nvPicPr>
        <p:blipFill rotWithShape="1">
          <a:blip r:embed="rId3">
            <a:extLst>
              <a:ext uri="{28A0092B-C50C-407E-A947-70E740481C1C}">
                <a14:useLocalDpi xmlns:a14="http://schemas.microsoft.com/office/drawing/2010/main" val="0"/>
              </a:ext>
            </a:extLst>
          </a:blip>
          <a:srcRect l="20266" r="14364" b="-1"/>
          <a:stretch/>
        </p:blipFill>
        <p:spPr>
          <a:xfrm>
            <a:off x="795129" y="564509"/>
            <a:ext cx="2368719" cy="241874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7F251-533A-4DA2-84EF-A6D3DE63A7F8}"/>
              </a:ext>
            </a:extLst>
          </p:cNvPr>
          <p:cNvSpPr>
            <a:spLocks noGrp="1"/>
          </p:cNvSpPr>
          <p:nvPr>
            <p:ph type="title"/>
          </p:nvPr>
        </p:nvSpPr>
        <p:spPr>
          <a:xfrm>
            <a:off x="4445996" y="290466"/>
            <a:ext cx="5721484" cy="1325563"/>
          </a:xfrm>
        </p:spPr>
        <p:txBody>
          <a:bodyPr>
            <a:normAutofit/>
          </a:bodyPr>
          <a:lstStyle/>
          <a:p>
            <a:r>
              <a:rPr lang="en-US" sz="2400" dirty="0" err="1"/>
              <a:t>Countée</a:t>
            </a:r>
            <a:r>
              <a:rPr lang="en-US" sz="2400" dirty="0"/>
              <a:t> Cullen (ne Porter) (1903-1946)</a:t>
            </a:r>
          </a:p>
        </p:txBody>
      </p:sp>
      <p:sp>
        <p:nvSpPr>
          <p:cNvPr id="3" name="Content Placeholder 2">
            <a:extLst>
              <a:ext uri="{FF2B5EF4-FFF2-40B4-BE49-F238E27FC236}">
                <a16:creationId xmlns:a16="http://schemas.microsoft.com/office/drawing/2014/main" id="{4A3BEC1B-54BA-4BEA-9518-84E6A649668E}"/>
              </a:ext>
            </a:extLst>
          </p:cNvPr>
          <p:cNvSpPr>
            <a:spLocks noGrp="1"/>
          </p:cNvSpPr>
          <p:nvPr>
            <p:ph idx="1"/>
          </p:nvPr>
        </p:nvSpPr>
        <p:spPr>
          <a:xfrm>
            <a:off x="5794513" y="1247735"/>
            <a:ext cx="4876658" cy="5451239"/>
          </a:xfrm>
        </p:spPr>
        <p:txBody>
          <a:bodyPr>
            <a:normAutofit/>
          </a:bodyPr>
          <a:lstStyle/>
          <a:p>
            <a:pPr marL="0" indent="0">
              <a:buNone/>
            </a:pPr>
            <a:endParaRPr lang="en-US" sz="2000" dirty="0"/>
          </a:p>
          <a:p>
            <a:pPr marL="0" indent="0" algn="ctr">
              <a:buNone/>
            </a:pPr>
            <a:r>
              <a:rPr lang="en-US" dirty="0"/>
              <a:t> </a:t>
            </a:r>
            <a:r>
              <a:rPr lang="en-US" sz="2000" dirty="0"/>
              <a:t>Heritage </a:t>
            </a:r>
          </a:p>
          <a:p>
            <a:pPr marL="0" indent="0">
              <a:buNone/>
            </a:pPr>
            <a:r>
              <a:rPr lang="en-US" sz="2000" dirty="0"/>
              <a:t>What is Africa to me:</a:t>
            </a:r>
          </a:p>
          <a:p>
            <a:pPr marL="0" indent="0">
              <a:buNone/>
            </a:pPr>
            <a:r>
              <a:rPr lang="en-US" sz="2000" dirty="0"/>
              <a:t> Copper sun or scarlet sea,</a:t>
            </a:r>
          </a:p>
          <a:p>
            <a:pPr marL="0" indent="0">
              <a:buNone/>
            </a:pPr>
            <a:r>
              <a:rPr lang="en-US" sz="2000" dirty="0"/>
              <a:t>Jungle star or jungle track,</a:t>
            </a:r>
          </a:p>
          <a:p>
            <a:pPr marL="0" indent="0">
              <a:buNone/>
            </a:pPr>
            <a:r>
              <a:rPr lang="en-US" sz="2000" dirty="0"/>
              <a:t> Strong bronzed men, or regal black</a:t>
            </a:r>
          </a:p>
          <a:p>
            <a:pPr marL="0" indent="0">
              <a:buNone/>
            </a:pPr>
            <a:r>
              <a:rPr lang="en-US" sz="2000" dirty="0"/>
              <a:t> Women from whose loins I sprang </a:t>
            </a:r>
          </a:p>
          <a:p>
            <a:pPr marL="0" indent="0">
              <a:buNone/>
            </a:pPr>
            <a:r>
              <a:rPr lang="en-US" sz="2000" dirty="0"/>
              <a:t>When the birds of Eden sang? </a:t>
            </a:r>
          </a:p>
          <a:p>
            <a:pPr marL="0" indent="0">
              <a:buNone/>
            </a:pPr>
            <a:r>
              <a:rPr lang="en-US" sz="2000" dirty="0"/>
              <a:t>One three centuries removed</a:t>
            </a:r>
          </a:p>
          <a:p>
            <a:pPr marL="0" indent="0">
              <a:buNone/>
            </a:pPr>
            <a:r>
              <a:rPr lang="en-US" sz="2000" dirty="0"/>
              <a:t> From the scenes his fathers loved, </a:t>
            </a:r>
          </a:p>
          <a:p>
            <a:pPr marL="0" indent="0">
              <a:buNone/>
            </a:pPr>
            <a:r>
              <a:rPr lang="en-US" sz="2000" dirty="0"/>
              <a:t> Spicy grove, cinnamon tree, </a:t>
            </a:r>
          </a:p>
          <a:p>
            <a:pPr marL="0" indent="0">
              <a:buNone/>
            </a:pPr>
            <a:r>
              <a:rPr lang="en-US" sz="2000" dirty="0"/>
              <a:t>What is Africa to me? </a:t>
            </a:r>
          </a:p>
          <a:p>
            <a:pPr marL="0" indent="0">
              <a:buNone/>
            </a:pPr>
            <a:r>
              <a:rPr lang="en-US" sz="2000" dirty="0"/>
              <a:t>. . . . . . </a:t>
            </a:r>
          </a:p>
        </p:txBody>
      </p:sp>
      <p:sp>
        <p:nvSpPr>
          <p:cNvPr id="7" name="Rectangle 6">
            <a:extLst>
              <a:ext uri="{FF2B5EF4-FFF2-40B4-BE49-F238E27FC236}">
                <a16:creationId xmlns:a16="http://schemas.microsoft.com/office/drawing/2014/main" id="{A167A030-CFFF-4F51-AAA1-07A94D904570}"/>
              </a:ext>
            </a:extLst>
          </p:cNvPr>
          <p:cNvSpPr/>
          <p:nvPr/>
        </p:nvSpPr>
        <p:spPr>
          <a:xfrm>
            <a:off x="9940" y="3874744"/>
            <a:ext cx="5075582" cy="2585323"/>
          </a:xfrm>
          <a:prstGeom prst="rect">
            <a:avLst/>
          </a:prstGeom>
        </p:spPr>
        <p:txBody>
          <a:bodyPr wrap="square">
            <a:spAutoFit/>
          </a:bodyPr>
          <a:lstStyle/>
          <a:p>
            <a:r>
              <a:rPr lang="en-US" dirty="0"/>
              <a:t>Graduated from DeWitt Clinton HS in NY, and Phi Beta Kappa from NYU. MA from Harvard 1926.</a:t>
            </a:r>
          </a:p>
          <a:p>
            <a:endParaRPr lang="en-US" dirty="0"/>
          </a:p>
          <a:p>
            <a:r>
              <a:rPr lang="en-US" dirty="0"/>
              <a:t>Published his first book, </a:t>
            </a:r>
            <a:r>
              <a:rPr lang="en-US" i="1" dirty="0"/>
              <a:t>Color</a:t>
            </a:r>
            <a:r>
              <a:rPr lang="en-US" dirty="0"/>
              <a:t>, when he graduated.</a:t>
            </a:r>
          </a:p>
          <a:p>
            <a:endParaRPr lang="en-US" dirty="0"/>
          </a:p>
          <a:p>
            <a:r>
              <a:rPr lang="en-US" dirty="0"/>
              <a:t>He advised Black writers to follow white European and American traditions, rather than African.</a:t>
            </a:r>
          </a:p>
          <a:p>
            <a:r>
              <a:rPr lang="en-US" dirty="0"/>
              <a:t> He wrote sonnets, some of which we’ll see next week!   </a:t>
            </a:r>
          </a:p>
        </p:txBody>
      </p:sp>
      <p:sp>
        <p:nvSpPr>
          <p:cNvPr id="4" name="Slide Number Placeholder 3">
            <a:extLst>
              <a:ext uri="{FF2B5EF4-FFF2-40B4-BE49-F238E27FC236}">
                <a16:creationId xmlns:a16="http://schemas.microsoft.com/office/drawing/2014/main" id="{EC09346C-9DB6-4F0C-B911-91CFAC8D2ACD}"/>
              </a:ext>
            </a:extLst>
          </p:cNvPr>
          <p:cNvSpPr>
            <a:spLocks noGrp="1"/>
          </p:cNvSpPr>
          <p:nvPr>
            <p:ph type="sldNum" sz="quarter" idx="12"/>
          </p:nvPr>
        </p:nvSpPr>
        <p:spPr/>
        <p:txBody>
          <a:bodyPr/>
          <a:lstStyle/>
          <a:p>
            <a:fld id="{D50A5662-EDC8-44E9-B6B9-8A3C4949B13E}" type="slidenum">
              <a:rPr lang="en-US" smtClean="0"/>
              <a:t>6</a:t>
            </a:fld>
            <a:endParaRPr lang="en-US"/>
          </a:p>
        </p:txBody>
      </p:sp>
    </p:spTree>
    <p:extLst>
      <p:ext uri="{BB962C8B-B14F-4D97-AF65-F5344CB8AC3E}">
        <p14:creationId xmlns:p14="http://schemas.microsoft.com/office/powerpoint/2010/main" val="291423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4BB2-D50A-4B93-96D3-4802319E9360}"/>
              </a:ext>
            </a:extLst>
          </p:cNvPr>
          <p:cNvSpPr>
            <a:spLocks noGrp="1"/>
          </p:cNvSpPr>
          <p:nvPr>
            <p:ph type="title"/>
          </p:nvPr>
        </p:nvSpPr>
        <p:spPr/>
        <p:txBody>
          <a:bodyPr/>
          <a:lstStyle/>
          <a:p>
            <a:r>
              <a:rPr lang="en-US" dirty="0"/>
              <a:t>Trochaic Tetrameter (unusual emphasis)</a:t>
            </a:r>
          </a:p>
        </p:txBody>
      </p:sp>
      <p:sp>
        <p:nvSpPr>
          <p:cNvPr id="3" name="Content Placeholder 2">
            <a:extLst>
              <a:ext uri="{FF2B5EF4-FFF2-40B4-BE49-F238E27FC236}">
                <a16:creationId xmlns:a16="http://schemas.microsoft.com/office/drawing/2014/main" id="{2BA116DF-F7C2-420F-A1CE-D7BB59406948}"/>
              </a:ext>
            </a:extLst>
          </p:cNvPr>
          <p:cNvSpPr>
            <a:spLocks noGrp="1"/>
          </p:cNvSpPr>
          <p:nvPr>
            <p:ph idx="1"/>
          </p:nvPr>
        </p:nvSpPr>
        <p:spPr>
          <a:xfrm>
            <a:off x="838200" y="1291590"/>
            <a:ext cx="10515600" cy="4885373"/>
          </a:xfrm>
        </p:spPr>
        <p:txBody>
          <a:bodyPr>
            <a:normAutofit/>
          </a:bodyPr>
          <a:lstStyle/>
          <a:p>
            <a:r>
              <a:rPr lang="en-US" b="1" dirty="0"/>
              <a:t>The meter of “Heritage”</a:t>
            </a:r>
          </a:p>
          <a:p>
            <a:r>
              <a:rPr lang="en-US" b="1" dirty="0"/>
              <a:t>Longfellow’s “Hiawatha”   </a:t>
            </a:r>
          </a:p>
          <a:p>
            <a:r>
              <a:rPr lang="en-US" dirty="0"/>
              <a:t>On the shores of </a:t>
            </a:r>
            <a:r>
              <a:rPr lang="en-US" dirty="0" err="1"/>
              <a:t>Gitche</a:t>
            </a:r>
            <a:r>
              <a:rPr lang="en-US" dirty="0"/>
              <a:t> </a:t>
            </a:r>
            <a:r>
              <a:rPr lang="en-US" dirty="0" err="1"/>
              <a:t>Gumee</a:t>
            </a:r>
            <a:r>
              <a:rPr lang="en-US" dirty="0"/>
              <a:t>,</a:t>
            </a:r>
            <a:br>
              <a:rPr lang="en-US" dirty="0"/>
            </a:br>
            <a:r>
              <a:rPr lang="en-US" dirty="0"/>
              <a:t>Of the shining Big-Sea-Water,</a:t>
            </a:r>
            <a:br>
              <a:rPr lang="en-US" dirty="0"/>
            </a:br>
            <a:r>
              <a:rPr lang="en-US" b="1" dirty="0"/>
              <a:t>The witches in Shakespeare‘s </a:t>
            </a:r>
            <a:r>
              <a:rPr lang="en-US" b="1" i="1" dirty="0"/>
              <a:t>Macbeth</a:t>
            </a:r>
          </a:p>
          <a:p>
            <a:r>
              <a:rPr lang="en-US" dirty="0"/>
              <a:t>Double, double, toil and trouble</a:t>
            </a:r>
          </a:p>
          <a:p>
            <a:r>
              <a:rPr lang="en-US" dirty="0"/>
              <a:t>Fire burn and cauldron bubble</a:t>
            </a:r>
          </a:p>
          <a:p>
            <a:r>
              <a:rPr lang="en-US" b="1" dirty="0"/>
              <a:t>Blake’s Tyger</a:t>
            </a:r>
          </a:p>
          <a:p>
            <a:r>
              <a:rPr lang="en-US" dirty="0"/>
              <a:t>Tyger, </a:t>
            </a:r>
            <a:r>
              <a:rPr lang="en-US" dirty="0" err="1"/>
              <a:t>tyger</a:t>
            </a:r>
            <a:r>
              <a:rPr lang="en-US" dirty="0"/>
              <a:t> burning bright</a:t>
            </a:r>
          </a:p>
          <a:p>
            <a:r>
              <a:rPr lang="en-US" dirty="0"/>
              <a:t>In the forests of the night </a:t>
            </a:r>
          </a:p>
        </p:txBody>
      </p:sp>
    </p:spTree>
    <p:extLst>
      <p:ext uri="{BB962C8B-B14F-4D97-AF65-F5344CB8AC3E}">
        <p14:creationId xmlns:p14="http://schemas.microsoft.com/office/powerpoint/2010/main" val="781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828-3D7B-4C27-BB30-03B236714193}"/>
              </a:ext>
            </a:extLst>
          </p:cNvPr>
          <p:cNvSpPr>
            <a:spLocks noGrp="1"/>
          </p:cNvSpPr>
          <p:nvPr>
            <p:ph type="title"/>
          </p:nvPr>
        </p:nvSpPr>
        <p:spPr>
          <a:xfrm>
            <a:off x="533400" y="856615"/>
            <a:ext cx="10515600" cy="1966595"/>
          </a:xfrm>
        </p:spPr>
        <p:txBody>
          <a:bodyPr>
            <a:normAutofit fontScale="90000"/>
          </a:bodyPr>
          <a:lstStyle/>
          <a:p>
            <a:br>
              <a:rPr lang="en-US" dirty="0"/>
            </a:br>
            <a:r>
              <a:rPr lang="en-US" dirty="0"/>
              <a:t>Heritage</a:t>
            </a:r>
            <a:br>
              <a:rPr lang="en-US" dirty="0"/>
            </a:br>
            <a:r>
              <a:rPr lang="en-US" dirty="0">
                <a:hlinkClick r:id="rId2"/>
              </a:rPr>
              <a:t>https://www.youtube.com/watch?v=UvN96fn5xTE&amp;t=121s</a:t>
            </a:r>
            <a:r>
              <a:rPr lang="en-US" dirty="0"/>
              <a:t>   (Cullen reads  up to second “What is Africa to me?”)</a:t>
            </a:r>
          </a:p>
        </p:txBody>
      </p:sp>
      <p:sp>
        <p:nvSpPr>
          <p:cNvPr id="3" name="Content Placeholder 2">
            <a:extLst>
              <a:ext uri="{FF2B5EF4-FFF2-40B4-BE49-F238E27FC236}">
                <a16:creationId xmlns:a16="http://schemas.microsoft.com/office/drawing/2014/main" id="{EA30FF4E-D040-4AE7-B01A-14329A6F581F}"/>
              </a:ext>
            </a:extLst>
          </p:cNvPr>
          <p:cNvSpPr>
            <a:spLocks noGrp="1"/>
          </p:cNvSpPr>
          <p:nvPr>
            <p:ph idx="1"/>
          </p:nvPr>
        </p:nvSpPr>
        <p:spPr>
          <a:xfrm>
            <a:off x="941070" y="2823210"/>
            <a:ext cx="10515600" cy="3353752"/>
          </a:xfrm>
        </p:spPr>
        <p:txBody>
          <a:bodyPr/>
          <a:lstStyle/>
          <a:p>
            <a:pPr marL="342900" marR="0" lvl="0" indent="-3429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the speaker’s sources of information about Africa?</a:t>
            </a:r>
          </a:p>
          <a:p>
            <a:pPr marL="342900" marR="0" lvl="0" indent="-342900">
              <a:lnSpc>
                <a:spcPct val="107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What features of Africa does the poem’s speaker include?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is the speaker’s attitude toward Africa?</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some poetic devices in the poem? </a:t>
            </a:r>
          </a:p>
          <a:p>
            <a:pPr marL="342900" marR="0" lvl="0" indent="-342900">
              <a:lnSpc>
                <a:spcPct val="107000"/>
              </a:lnSpc>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5662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49B9-5566-49C1-A7D5-EAE640DAA6FA}"/>
              </a:ext>
            </a:extLst>
          </p:cNvPr>
          <p:cNvSpPr>
            <a:spLocks noGrp="1"/>
          </p:cNvSpPr>
          <p:nvPr>
            <p:ph type="ctrTitle"/>
          </p:nvPr>
        </p:nvSpPr>
        <p:spPr>
          <a:xfrm>
            <a:off x="1524000" y="304801"/>
            <a:ext cx="9144000" cy="1295399"/>
          </a:xfrm>
        </p:spPr>
        <p:txBody>
          <a:bodyPr>
            <a:normAutofit/>
          </a:bodyPr>
          <a:lstStyle/>
          <a:p>
            <a:r>
              <a:rPr lang="en-US" dirty="0"/>
              <a:t>Audre Lorde (1934-1992)</a:t>
            </a:r>
          </a:p>
        </p:txBody>
      </p:sp>
      <p:sp>
        <p:nvSpPr>
          <p:cNvPr id="3" name="Subtitle 2">
            <a:extLst>
              <a:ext uri="{FF2B5EF4-FFF2-40B4-BE49-F238E27FC236}">
                <a16:creationId xmlns:a16="http://schemas.microsoft.com/office/drawing/2014/main" id="{99B5B506-F41F-4F7B-ABE9-CC4FE3A1E9D3}"/>
              </a:ext>
            </a:extLst>
          </p:cNvPr>
          <p:cNvSpPr>
            <a:spLocks noGrp="1"/>
          </p:cNvSpPr>
          <p:nvPr>
            <p:ph type="subTitle" idx="1"/>
          </p:nvPr>
        </p:nvSpPr>
        <p:spPr>
          <a:xfrm>
            <a:off x="476250" y="1855433"/>
            <a:ext cx="10259627" cy="4012707"/>
          </a:xfrm>
        </p:spPr>
        <p:txBody>
          <a:bodyPr>
            <a:normAutofit fontScale="62500" lnSpcReduction="20000"/>
          </a:bodyPr>
          <a:lstStyle/>
          <a:p>
            <a:pPr marL="0" marR="0" algn="l">
              <a:lnSpc>
                <a:spcPct val="107000"/>
              </a:lnSpc>
              <a:spcBef>
                <a:spcPts val="0"/>
              </a:spcBef>
              <a:spcAft>
                <a:spcPts val="0"/>
              </a:spcAft>
            </a:pP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“black </a:t>
            </a:r>
            <a:r>
              <a:rPr lang="en-US" sz="3400">
                <a:effectLst/>
                <a:latin typeface="Times New Roman" panose="02020603050405020304" pitchFamily="18" charset="0"/>
                <a:ea typeface="Times New Roman" panose="02020603050405020304" pitchFamily="18" charset="0"/>
                <a:cs typeface="Times New Roman" panose="02020603050405020304" pitchFamily="18" charset="0"/>
              </a:rPr>
              <a:t>lesbian socialist </a:t>
            </a: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mother feminist warrior poet”</a:t>
            </a:r>
          </a:p>
          <a:p>
            <a:pPr marL="0" marR="0" algn="l">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when we speak we are afraid</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our words will not be heard</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nor welcomed</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 when we are silent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are still afraid</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So it is better to speak</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remembering</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were never meant to survive”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Audre Lorde, “Litany for Survival”</a:t>
            </a:r>
          </a:p>
          <a:p>
            <a:pPr marL="0" marR="0" algn="l">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The Black Unicorn: Poems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pic>
        <p:nvPicPr>
          <p:cNvPr id="5" name="Picture 4" descr="A person posing for a picture&#10;&#10;Description automatically generated with low confidence">
            <a:extLst>
              <a:ext uri="{FF2B5EF4-FFF2-40B4-BE49-F238E27FC236}">
                <a16:creationId xmlns:a16="http://schemas.microsoft.com/office/drawing/2014/main" id="{E5555E00-CD45-42F8-AE63-CA9EF7AA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95450"/>
            <a:ext cx="5162550" cy="5162550"/>
          </a:xfrm>
          <a:prstGeom prst="rect">
            <a:avLst/>
          </a:prstGeom>
        </p:spPr>
      </p:pic>
    </p:spTree>
    <p:extLst>
      <p:ext uri="{BB962C8B-B14F-4D97-AF65-F5344CB8AC3E}">
        <p14:creationId xmlns:p14="http://schemas.microsoft.com/office/powerpoint/2010/main" val="69198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906</Words>
  <Application>Microsoft Office PowerPoint</Application>
  <PresentationFormat>Widescreen</PresentationFormat>
  <Paragraphs>98</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Times New Roman</vt:lpstr>
      <vt:lpstr>Office Theme</vt:lpstr>
      <vt:lpstr>Office Theme</vt:lpstr>
      <vt:lpstr>Office Theme</vt:lpstr>
      <vt:lpstr>Africa</vt:lpstr>
      <vt:lpstr>Image of Africa in the Harlem Renaissance</vt:lpstr>
      <vt:lpstr>Back to Africa Movement</vt:lpstr>
      <vt:lpstr>Africa</vt:lpstr>
      <vt:lpstr>Marcus Garvey (1887-1940) </vt:lpstr>
      <vt:lpstr>Countée Cullen (ne Porter) (1903-1946)</vt:lpstr>
      <vt:lpstr>Trochaic Tetrameter (unusual emphasis)</vt:lpstr>
      <vt:lpstr> Heritage https://www.youtube.com/watch?v=UvN96fn5xTE&amp;t=121s   (Cullen reads  up to second “What is Africa to me?”)</vt:lpstr>
      <vt:lpstr>Audre Lorde (1934-1992)</vt:lpstr>
      <vt:lpstr>Life / Career– born 30 years after Cullen </vt:lpstr>
      <vt:lpstr>Some links</vt:lpstr>
      <vt:lpstr>Kingdom of Dahomey</vt:lpstr>
      <vt:lpstr>Warriors of Dahomey</vt:lpstr>
      <vt:lpstr>Questions for “Heritage” and “125th St and Abomey”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Cullen and Africa</dc:title>
  <dc:creator>Karen Stein</dc:creator>
  <cp:lastModifiedBy>Karen Stein</cp:lastModifiedBy>
  <cp:revision>13</cp:revision>
  <dcterms:created xsi:type="dcterms:W3CDTF">2021-12-24T21:13:43Z</dcterms:created>
  <dcterms:modified xsi:type="dcterms:W3CDTF">2022-01-26T00:15:47Z</dcterms:modified>
</cp:coreProperties>
</file>