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12"/>
  </p:notesMasterIdLst>
  <p:sldIdLst>
    <p:sldId id="256" r:id="rId3"/>
    <p:sldId id="257" r:id="rId4"/>
    <p:sldId id="258" r:id="rId5"/>
    <p:sldId id="259" r:id="rId6"/>
    <p:sldId id="265" r:id="rId7"/>
    <p:sldId id="260" r:id="rId8"/>
    <p:sldId id="261" r:id="rId9"/>
    <p:sldId id="263"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27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C71710-21D6-4C53-8482-9C525FFAD820}" type="datetimeFigureOut">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F868ED-C2C5-45DE-92D0-F822643A272A}" type="slidenum">
              <a:rPr lang="en-US" smtClean="0"/>
              <a:t>‹#›</a:t>
            </a:fld>
            <a:endParaRPr lang="en-US"/>
          </a:p>
        </p:txBody>
      </p:sp>
    </p:spTree>
    <p:extLst>
      <p:ext uri="{BB962C8B-B14F-4D97-AF65-F5344CB8AC3E}">
        <p14:creationId xmlns:p14="http://schemas.microsoft.com/office/powerpoint/2010/main" val="985009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Declined offers to teach in Southern Colleges, remained in Harlem. Raised by his grandmother after his parents died. When grandma died he was adopted by Rev. Frederick A. Cullen of the Salem African Methodist Episcopal Church in Harlem. In 1928 he married Nina Yolande DuBois, the daughter of W. E. B. DuBois, AND he received a Guggenheim Fellowship to write poetry in France. Although he advocated a universal model for poetry, rather than an ethnic one, his best poems foreground African </a:t>
            </a:r>
            <a:r>
              <a:rPr lang="en-US"/>
              <a:t>American traditions.</a:t>
            </a:r>
            <a:endParaRPr lang="en-US" dirty="0"/>
          </a:p>
        </p:txBody>
      </p:sp>
      <p:sp>
        <p:nvSpPr>
          <p:cNvPr id="4" name="Slide Number Placeholder 3"/>
          <p:cNvSpPr>
            <a:spLocks noGrp="1"/>
          </p:cNvSpPr>
          <p:nvPr>
            <p:ph type="sldNum" sz="quarter" idx="5"/>
          </p:nvPr>
        </p:nvSpPr>
        <p:spPr/>
        <p:txBody>
          <a:bodyPr/>
          <a:lstStyle/>
          <a:p>
            <a:fld id="{969FEAC8-E128-4891-B51F-A0CDFCFD1F16}" type="slidenum">
              <a:rPr lang="en-US" smtClean="0"/>
              <a:t>5</a:t>
            </a:fld>
            <a:endParaRPr lang="en-US"/>
          </a:p>
        </p:txBody>
      </p:sp>
    </p:spTree>
    <p:extLst>
      <p:ext uri="{BB962C8B-B14F-4D97-AF65-F5344CB8AC3E}">
        <p14:creationId xmlns:p14="http://schemas.microsoft.com/office/powerpoint/2010/main" val="689409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58140-24A0-465E-8EAA-16D9ECAA14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9864EE-AC27-4D78-9CC5-3882B82D90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0AC729-CB3C-4323-B214-3F676AA8CA85}"/>
              </a:ext>
            </a:extLst>
          </p:cNvPr>
          <p:cNvSpPr>
            <a:spLocks noGrp="1"/>
          </p:cNvSpPr>
          <p:nvPr>
            <p:ph type="dt" sz="half" idx="10"/>
          </p:nvPr>
        </p:nvSpPr>
        <p:spPr/>
        <p:txBody>
          <a:bodyPr/>
          <a:lstStyle/>
          <a:p>
            <a:fld id="{193EDEF9-0F77-4921-9307-925816A18F6D}" type="datetimeFigureOut">
              <a:rPr lang="en-US" smtClean="0"/>
              <a:t>1/19/2022</a:t>
            </a:fld>
            <a:endParaRPr lang="en-US"/>
          </a:p>
        </p:txBody>
      </p:sp>
      <p:sp>
        <p:nvSpPr>
          <p:cNvPr id="5" name="Footer Placeholder 4">
            <a:extLst>
              <a:ext uri="{FF2B5EF4-FFF2-40B4-BE49-F238E27FC236}">
                <a16:creationId xmlns:a16="http://schemas.microsoft.com/office/drawing/2014/main" id="{48D0C68A-E458-4CC4-B5A8-B818DE8A49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D1A890-560E-4421-A3C5-80429875E793}"/>
              </a:ext>
            </a:extLst>
          </p:cNvPr>
          <p:cNvSpPr>
            <a:spLocks noGrp="1"/>
          </p:cNvSpPr>
          <p:nvPr>
            <p:ph type="sldNum" sz="quarter" idx="12"/>
          </p:nvPr>
        </p:nvSpPr>
        <p:spPr/>
        <p:txBody>
          <a:bodyPr/>
          <a:lstStyle/>
          <a:p>
            <a:fld id="{D9F28652-82CC-4E5E-AA88-90FFFE9731AE}" type="slidenum">
              <a:rPr lang="en-US" smtClean="0"/>
              <a:t>‹#›</a:t>
            </a:fld>
            <a:endParaRPr lang="en-US"/>
          </a:p>
        </p:txBody>
      </p:sp>
    </p:spTree>
    <p:extLst>
      <p:ext uri="{BB962C8B-B14F-4D97-AF65-F5344CB8AC3E}">
        <p14:creationId xmlns:p14="http://schemas.microsoft.com/office/powerpoint/2010/main" val="4169805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ADDB6-AF67-40A9-8756-A7BF828278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9B468E-0085-4828-8154-2F8522C46C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2FB032-F600-4476-BCFA-50D2D4EC0F79}"/>
              </a:ext>
            </a:extLst>
          </p:cNvPr>
          <p:cNvSpPr>
            <a:spLocks noGrp="1"/>
          </p:cNvSpPr>
          <p:nvPr>
            <p:ph type="dt" sz="half" idx="10"/>
          </p:nvPr>
        </p:nvSpPr>
        <p:spPr/>
        <p:txBody>
          <a:bodyPr/>
          <a:lstStyle/>
          <a:p>
            <a:fld id="{193EDEF9-0F77-4921-9307-925816A18F6D}" type="datetimeFigureOut">
              <a:rPr lang="en-US" smtClean="0"/>
              <a:t>1/19/2022</a:t>
            </a:fld>
            <a:endParaRPr lang="en-US"/>
          </a:p>
        </p:txBody>
      </p:sp>
      <p:sp>
        <p:nvSpPr>
          <p:cNvPr id="5" name="Footer Placeholder 4">
            <a:extLst>
              <a:ext uri="{FF2B5EF4-FFF2-40B4-BE49-F238E27FC236}">
                <a16:creationId xmlns:a16="http://schemas.microsoft.com/office/drawing/2014/main" id="{9C304930-F612-4C8D-946A-2D4A7CF25F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5DB5D1-28E2-495A-931A-A42011AD0072}"/>
              </a:ext>
            </a:extLst>
          </p:cNvPr>
          <p:cNvSpPr>
            <a:spLocks noGrp="1"/>
          </p:cNvSpPr>
          <p:nvPr>
            <p:ph type="sldNum" sz="quarter" idx="12"/>
          </p:nvPr>
        </p:nvSpPr>
        <p:spPr/>
        <p:txBody>
          <a:bodyPr/>
          <a:lstStyle/>
          <a:p>
            <a:fld id="{D9F28652-82CC-4E5E-AA88-90FFFE9731AE}" type="slidenum">
              <a:rPr lang="en-US" smtClean="0"/>
              <a:t>‹#›</a:t>
            </a:fld>
            <a:endParaRPr lang="en-US"/>
          </a:p>
        </p:txBody>
      </p:sp>
    </p:spTree>
    <p:extLst>
      <p:ext uri="{BB962C8B-B14F-4D97-AF65-F5344CB8AC3E}">
        <p14:creationId xmlns:p14="http://schemas.microsoft.com/office/powerpoint/2010/main" val="2287477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566F64-512F-4255-A34C-14A358CA8C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6EA34D-7694-4B9A-BDAB-63A7CBD635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4A606C-6E3E-4938-9088-3B58164421DA}"/>
              </a:ext>
            </a:extLst>
          </p:cNvPr>
          <p:cNvSpPr>
            <a:spLocks noGrp="1"/>
          </p:cNvSpPr>
          <p:nvPr>
            <p:ph type="dt" sz="half" idx="10"/>
          </p:nvPr>
        </p:nvSpPr>
        <p:spPr/>
        <p:txBody>
          <a:bodyPr/>
          <a:lstStyle/>
          <a:p>
            <a:fld id="{193EDEF9-0F77-4921-9307-925816A18F6D}" type="datetimeFigureOut">
              <a:rPr lang="en-US" smtClean="0"/>
              <a:t>1/19/2022</a:t>
            </a:fld>
            <a:endParaRPr lang="en-US"/>
          </a:p>
        </p:txBody>
      </p:sp>
      <p:sp>
        <p:nvSpPr>
          <p:cNvPr id="5" name="Footer Placeholder 4">
            <a:extLst>
              <a:ext uri="{FF2B5EF4-FFF2-40B4-BE49-F238E27FC236}">
                <a16:creationId xmlns:a16="http://schemas.microsoft.com/office/drawing/2014/main" id="{07720A0E-EB2B-4618-8F29-48C257A09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5A93EE-842F-41D4-887B-61543332C8E4}"/>
              </a:ext>
            </a:extLst>
          </p:cNvPr>
          <p:cNvSpPr>
            <a:spLocks noGrp="1"/>
          </p:cNvSpPr>
          <p:nvPr>
            <p:ph type="sldNum" sz="quarter" idx="12"/>
          </p:nvPr>
        </p:nvSpPr>
        <p:spPr/>
        <p:txBody>
          <a:bodyPr/>
          <a:lstStyle/>
          <a:p>
            <a:fld id="{D9F28652-82CC-4E5E-AA88-90FFFE9731AE}" type="slidenum">
              <a:rPr lang="en-US" smtClean="0"/>
              <a:t>‹#›</a:t>
            </a:fld>
            <a:endParaRPr lang="en-US"/>
          </a:p>
        </p:txBody>
      </p:sp>
    </p:spTree>
    <p:extLst>
      <p:ext uri="{BB962C8B-B14F-4D97-AF65-F5344CB8AC3E}">
        <p14:creationId xmlns:p14="http://schemas.microsoft.com/office/powerpoint/2010/main" val="2004793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ADADC-D0D9-467C-AE96-4827E9F09F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C2C653-C85C-4F5A-AFE7-C50F60A436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14E797-578E-47EA-A6A6-7E3E8934A520}"/>
              </a:ext>
            </a:extLst>
          </p:cNvPr>
          <p:cNvSpPr>
            <a:spLocks noGrp="1"/>
          </p:cNvSpPr>
          <p:nvPr>
            <p:ph type="dt" sz="half" idx="10"/>
          </p:nvPr>
        </p:nvSpPr>
        <p:spPr/>
        <p:txBody>
          <a:bodyPr/>
          <a:lstStyle/>
          <a:p>
            <a:fld id="{279A4404-63C6-4913-BDBC-9872CDFCDD64}" type="datetime1">
              <a:rPr lang="en-US" smtClean="0"/>
              <a:t>1/19/2022</a:t>
            </a:fld>
            <a:endParaRPr lang="en-US"/>
          </a:p>
        </p:txBody>
      </p:sp>
      <p:sp>
        <p:nvSpPr>
          <p:cNvPr id="5" name="Footer Placeholder 4">
            <a:extLst>
              <a:ext uri="{FF2B5EF4-FFF2-40B4-BE49-F238E27FC236}">
                <a16:creationId xmlns:a16="http://schemas.microsoft.com/office/drawing/2014/main" id="{4F74ACC1-EA5B-492E-8E4A-79D7A89BF5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B260FA-930D-4E13-9FFE-30B8871B1306}"/>
              </a:ext>
            </a:extLst>
          </p:cNvPr>
          <p:cNvSpPr>
            <a:spLocks noGrp="1"/>
          </p:cNvSpPr>
          <p:nvPr>
            <p:ph type="sldNum" sz="quarter" idx="12"/>
          </p:nvPr>
        </p:nvSpPr>
        <p:spPr/>
        <p:txBody>
          <a:bodyPr/>
          <a:lstStyle/>
          <a:p>
            <a:fld id="{D50A5662-EDC8-44E9-B6B9-8A3C4949B13E}" type="slidenum">
              <a:rPr lang="en-US" smtClean="0"/>
              <a:t>‹#›</a:t>
            </a:fld>
            <a:endParaRPr lang="en-US"/>
          </a:p>
        </p:txBody>
      </p:sp>
    </p:spTree>
    <p:extLst>
      <p:ext uri="{BB962C8B-B14F-4D97-AF65-F5344CB8AC3E}">
        <p14:creationId xmlns:p14="http://schemas.microsoft.com/office/powerpoint/2010/main" val="4212952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0663D-3949-4C08-BCCB-C293EFF3B4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50CA83-989D-486E-BD83-7619D02626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8508E4-DD60-4405-91F5-0FC1BAC03686}"/>
              </a:ext>
            </a:extLst>
          </p:cNvPr>
          <p:cNvSpPr>
            <a:spLocks noGrp="1"/>
          </p:cNvSpPr>
          <p:nvPr>
            <p:ph type="dt" sz="half" idx="10"/>
          </p:nvPr>
        </p:nvSpPr>
        <p:spPr/>
        <p:txBody>
          <a:bodyPr/>
          <a:lstStyle/>
          <a:p>
            <a:fld id="{193EDEF9-0F77-4921-9307-925816A18F6D}" type="datetimeFigureOut">
              <a:rPr lang="en-US" smtClean="0"/>
              <a:t>1/19/2022</a:t>
            </a:fld>
            <a:endParaRPr lang="en-US"/>
          </a:p>
        </p:txBody>
      </p:sp>
      <p:sp>
        <p:nvSpPr>
          <p:cNvPr id="5" name="Footer Placeholder 4">
            <a:extLst>
              <a:ext uri="{FF2B5EF4-FFF2-40B4-BE49-F238E27FC236}">
                <a16:creationId xmlns:a16="http://schemas.microsoft.com/office/drawing/2014/main" id="{F81C17EA-2E41-4A88-828C-442973CF14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DF7887-7F5D-416B-95DE-CE4672B455B6}"/>
              </a:ext>
            </a:extLst>
          </p:cNvPr>
          <p:cNvSpPr>
            <a:spLocks noGrp="1"/>
          </p:cNvSpPr>
          <p:nvPr>
            <p:ph type="sldNum" sz="quarter" idx="12"/>
          </p:nvPr>
        </p:nvSpPr>
        <p:spPr/>
        <p:txBody>
          <a:bodyPr/>
          <a:lstStyle/>
          <a:p>
            <a:fld id="{D9F28652-82CC-4E5E-AA88-90FFFE9731AE}" type="slidenum">
              <a:rPr lang="en-US" smtClean="0"/>
              <a:t>‹#›</a:t>
            </a:fld>
            <a:endParaRPr lang="en-US"/>
          </a:p>
        </p:txBody>
      </p:sp>
    </p:spTree>
    <p:extLst>
      <p:ext uri="{BB962C8B-B14F-4D97-AF65-F5344CB8AC3E}">
        <p14:creationId xmlns:p14="http://schemas.microsoft.com/office/powerpoint/2010/main" val="1420625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64ECA-1E84-42D6-B003-BFA1F18C74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9324DB-A438-40AF-85BA-3C91783F19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883483-CBA9-4D5F-B85A-CAD1D9E3E8D0}"/>
              </a:ext>
            </a:extLst>
          </p:cNvPr>
          <p:cNvSpPr>
            <a:spLocks noGrp="1"/>
          </p:cNvSpPr>
          <p:nvPr>
            <p:ph type="dt" sz="half" idx="10"/>
          </p:nvPr>
        </p:nvSpPr>
        <p:spPr/>
        <p:txBody>
          <a:bodyPr/>
          <a:lstStyle/>
          <a:p>
            <a:fld id="{193EDEF9-0F77-4921-9307-925816A18F6D}" type="datetimeFigureOut">
              <a:rPr lang="en-US" smtClean="0"/>
              <a:t>1/19/2022</a:t>
            </a:fld>
            <a:endParaRPr lang="en-US"/>
          </a:p>
        </p:txBody>
      </p:sp>
      <p:sp>
        <p:nvSpPr>
          <p:cNvPr id="5" name="Footer Placeholder 4">
            <a:extLst>
              <a:ext uri="{FF2B5EF4-FFF2-40B4-BE49-F238E27FC236}">
                <a16:creationId xmlns:a16="http://schemas.microsoft.com/office/drawing/2014/main" id="{746F0F2E-9976-4003-BCE3-6810998493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4E4B0-58BC-4467-90C5-AA965AB74FCF}"/>
              </a:ext>
            </a:extLst>
          </p:cNvPr>
          <p:cNvSpPr>
            <a:spLocks noGrp="1"/>
          </p:cNvSpPr>
          <p:nvPr>
            <p:ph type="sldNum" sz="quarter" idx="12"/>
          </p:nvPr>
        </p:nvSpPr>
        <p:spPr/>
        <p:txBody>
          <a:bodyPr/>
          <a:lstStyle/>
          <a:p>
            <a:fld id="{D9F28652-82CC-4E5E-AA88-90FFFE9731AE}" type="slidenum">
              <a:rPr lang="en-US" smtClean="0"/>
              <a:t>‹#›</a:t>
            </a:fld>
            <a:endParaRPr lang="en-US"/>
          </a:p>
        </p:txBody>
      </p:sp>
    </p:spTree>
    <p:extLst>
      <p:ext uri="{BB962C8B-B14F-4D97-AF65-F5344CB8AC3E}">
        <p14:creationId xmlns:p14="http://schemas.microsoft.com/office/powerpoint/2010/main" val="2741564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055DB-E036-4659-A2BF-9311E6426C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3103BF-D41A-4B95-9956-24EB510910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73889F-E4B4-4219-8B9A-9F3C0FE2A2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70A0F5-FA86-443F-8E4A-0BA97A986BCF}"/>
              </a:ext>
            </a:extLst>
          </p:cNvPr>
          <p:cNvSpPr>
            <a:spLocks noGrp="1"/>
          </p:cNvSpPr>
          <p:nvPr>
            <p:ph type="dt" sz="half" idx="10"/>
          </p:nvPr>
        </p:nvSpPr>
        <p:spPr/>
        <p:txBody>
          <a:bodyPr/>
          <a:lstStyle/>
          <a:p>
            <a:fld id="{193EDEF9-0F77-4921-9307-925816A18F6D}" type="datetimeFigureOut">
              <a:rPr lang="en-US" smtClean="0"/>
              <a:t>1/19/2022</a:t>
            </a:fld>
            <a:endParaRPr lang="en-US"/>
          </a:p>
        </p:txBody>
      </p:sp>
      <p:sp>
        <p:nvSpPr>
          <p:cNvPr id="6" name="Footer Placeholder 5">
            <a:extLst>
              <a:ext uri="{FF2B5EF4-FFF2-40B4-BE49-F238E27FC236}">
                <a16:creationId xmlns:a16="http://schemas.microsoft.com/office/drawing/2014/main" id="{0167AF82-ABD5-4121-9FA5-3982B15E1E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060E41-FCA4-4101-95DA-2695D327C64D}"/>
              </a:ext>
            </a:extLst>
          </p:cNvPr>
          <p:cNvSpPr>
            <a:spLocks noGrp="1"/>
          </p:cNvSpPr>
          <p:nvPr>
            <p:ph type="sldNum" sz="quarter" idx="12"/>
          </p:nvPr>
        </p:nvSpPr>
        <p:spPr/>
        <p:txBody>
          <a:bodyPr/>
          <a:lstStyle/>
          <a:p>
            <a:fld id="{D9F28652-82CC-4E5E-AA88-90FFFE9731AE}" type="slidenum">
              <a:rPr lang="en-US" smtClean="0"/>
              <a:t>‹#›</a:t>
            </a:fld>
            <a:endParaRPr lang="en-US"/>
          </a:p>
        </p:txBody>
      </p:sp>
    </p:spTree>
    <p:extLst>
      <p:ext uri="{BB962C8B-B14F-4D97-AF65-F5344CB8AC3E}">
        <p14:creationId xmlns:p14="http://schemas.microsoft.com/office/powerpoint/2010/main" val="2412194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0A044-EA77-406A-9AEC-2EAC37026C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899978-7BE0-4019-9604-6281EDFC9D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4064D8-ADBB-42BA-85DA-5609A11ACA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16EE05-A375-4FC7-BFD2-E18EBE9184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6DB658-7FC1-44BF-8289-1A7AA8532D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49BA41-EC46-40B1-B38C-1DE0E78C2D27}"/>
              </a:ext>
            </a:extLst>
          </p:cNvPr>
          <p:cNvSpPr>
            <a:spLocks noGrp="1"/>
          </p:cNvSpPr>
          <p:nvPr>
            <p:ph type="dt" sz="half" idx="10"/>
          </p:nvPr>
        </p:nvSpPr>
        <p:spPr/>
        <p:txBody>
          <a:bodyPr/>
          <a:lstStyle/>
          <a:p>
            <a:fld id="{193EDEF9-0F77-4921-9307-925816A18F6D}" type="datetimeFigureOut">
              <a:rPr lang="en-US" smtClean="0"/>
              <a:t>1/19/2022</a:t>
            </a:fld>
            <a:endParaRPr lang="en-US"/>
          </a:p>
        </p:txBody>
      </p:sp>
      <p:sp>
        <p:nvSpPr>
          <p:cNvPr id="8" name="Footer Placeholder 7">
            <a:extLst>
              <a:ext uri="{FF2B5EF4-FFF2-40B4-BE49-F238E27FC236}">
                <a16:creationId xmlns:a16="http://schemas.microsoft.com/office/drawing/2014/main" id="{B6BF9F3F-D754-47DC-A455-539011C79F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33827A-602B-4BDA-B05E-BD51BDC57537}"/>
              </a:ext>
            </a:extLst>
          </p:cNvPr>
          <p:cNvSpPr>
            <a:spLocks noGrp="1"/>
          </p:cNvSpPr>
          <p:nvPr>
            <p:ph type="sldNum" sz="quarter" idx="12"/>
          </p:nvPr>
        </p:nvSpPr>
        <p:spPr/>
        <p:txBody>
          <a:bodyPr/>
          <a:lstStyle/>
          <a:p>
            <a:fld id="{D9F28652-82CC-4E5E-AA88-90FFFE9731AE}" type="slidenum">
              <a:rPr lang="en-US" smtClean="0"/>
              <a:t>‹#›</a:t>
            </a:fld>
            <a:endParaRPr lang="en-US"/>
          </a:p>
        </p:txBody>
      </p:sp>
    </p:spTree>
    <p:extLst>
      <p:ext uri="{BB962C8B-B14F-4D97-AF65-F5344CB8AC3E}">
        <p14:creationId xmlns:p14="http://schemas.microsoft.com/office/powerpoint/2010/main" val="1625002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8E52-B5DC-4022-B198-4D9D1CFCA6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D85C5A-B2A2-465E-A4E5-14793298E358}"/>
              </a:ext>
            </a:extLst>
          </p:cNvPr>
          <p:cNvSpPr>
            <a:spLocks noGrp="1"/>
          </p:cNvSpPr>
          <p:nvPr>
            <p:ph type="dt" sz="half" idx="10"/>
          </p:nvPr>
        </p:nvSpPr>
        <p:spPr/>
        <p:txBody>
          <a:bodyPr/>
          <a:lstStyle/>
          <a:p>
            <a:fld id="{193EDEF9-0F77-4921-9307-925816A18F6D}" type="datetimeFigureOut">
              <a:rPr lang="en-US" smtClean="0"/>
              <a:t>1/19/2022</a:t>
            </a:fld>
            <a:endParaRPr lang="en-US"/>
          </a:p>
        </p:txBody>
      </p:sp>
      <p:sp>
        <p:nvSpPr>
          <p:cNvPr id="4" name="Footer Placeholder 3">
            <a:extLst>
              <a:ext uri="{FF2B5EF4-FFF2-40B4-BE49-F238E27FC236}">
                <a16:creationId xmlns:a16="http://schemas.microsoft.com/office/drawing/2014/main" id="{2F8EFB11-09F2-4FC3-86CE-332060AF9D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A974F5-AE2F-4FFD-A692-E17B708CCC31}"/>
              </a:ext>
            </a:extLst>
          </p:cNvPr>
          <p:cNvSpPr>
            <a:spLocks noGrp="1"/>
          </p:cNvSpPr>
          <p:nvPr>
            <p:ph type="sldNum" sz="quarter" idx="12"/>
          </p:nvPr>
        </p:nvSpPr>
        <p:spPr/>
        <p:txBody>
          <a:bodyPr/>
          <a:lstStyle/>
          <a:p>
            <a:fld id="{D9F28652-82CC-4E5E-AA88-90FFFE9731AE}" type="slidenum">
              <a:rPr lang="en-US" smtClean="0"/>
              <a:t>‹#›</a:t>
            </a:fld>
            <a:endParaRPr lang="en-US"/>
          </a:p>
        </p:txBody>
      </p:sp>
    </p:spTree>
    <p:extLst>
      <p:ext uri="{BB962C8B-B14F-4D97-AF65-F5344CB8AC3E}">
        <p14:creationId xmlns:p14="http://schemas.microsoft.com/office/powerpoint/2010/main" val="2963580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46AB27-5BB8-4BA7-97B9-956B9A15D6E0}"/>
              </a:ext>
            </a:extLst>
          </p:cNvPr>
          <p:cNvSpPr>
            <a:spLocks noGrp="1"/>
          </p:cNvSpPr>
          <p:nvPr>
            <p:ph type="dt" sz="half" idx="10"/>
          </p:nvPr>
        </p:nvSpPr>
        <p:spPr/>
        <p:txBody>
          <a:bodyPr/>
          <a:lstStyle/>
          <a:p>
            <a:fld id="{193EDEF9-0F77-4921-9307-925816A18F6D}" type="datetimeFigureOut">
              <a:rPr lang="en-US" smtClean="0"/>
              <a:t>1/19/2022</a:t>
            </a:fld>
            <a:endParaRPr lang="en-US"/>
          </a:p>
        </p:txBody>
      </p:sp>
      <p:sp>
        <p:nvSpPr>
          <p:cNvPr id="3" name="Footer Placeholder 2">
            <a:extLst>
              <a:ext uri="{FF2B5EF4-FFF2-40B4-BE49-F238E27FC236}">
                <a16:creationId xmlns:a16="http://schemas.microsoft.com/office/drawing/2014/main" id="{EFD84DE0-1DFE-4DB0-857A-BC9B919363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01757D-B486-44D3-94FF-D1EEDF2133EF}"/>
              </a:ext>
            </a:extLst>
          </p:cNvPr>
          <p:cNvSpPr>
            <a:spLocks noGrp="1"/>
          </p:cNvSpPr>
          <p:nvPr>
            <p:ph type="sldNum" sz="quarter" idx="12"/>
          </p:nvPr>
        </p:nvSpPr>
        <p:spPr/>
        <p:txBody>
          <a:bodyPr/>
          <a:lstStyle/>
          <a:p>
            <a:fld id="{D9F28652-82CC-4E5E-AA88-90FFFE9731AE}" type="slidenum">
              <a:rPr lang="en-US" smtClean="0"/>
              <a:t>‹#›</a:t>
            </a:fld>
            <a:endParaRPr lang="en-US"/>
          </a:p>
        </p:txBody>
      </p:sp>
    </p:spTree>
    <p:extLst>
      <p:ext uri="{BB962C8B-B14F-4D97-AF65-F5344CB8AC3E}">
        <p14:creationId xmlns:p14="http://schemas.microsoft.com/office/powerpoint/2010/main" val="600442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653CF-C850-48B0-B6B3-83CFC078A4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3EA66A-A1B6-4DB1-A53D-695A11A807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D844E3-AD10-455C-A24D-3C0D18DEBC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495623-105F-427C-9DAB-65BBDC91B38F}"/>
              </a:ext>
            </a:extLst>
          </p:cNvPr>
          <p:cNvSpPr>
            <a:spLocks noGrp="1"/>
          </p:cNvSpPr>
          <p:nvPr>
            <p:ph type="dt" sz="half" idx="10"/>
          </p:nvPr>
        </p:nvSpPr>
        <p:spPr/>
        <p:txBody>
          <a:bodyPr/>
          <a:lstStyle/>
          <a:p>
            <a:fld id="{193EDEF9-0F77-4921-9307-925816A18F6D}" type="datetimeFigureOut">
              <a:rPr lang="en-US" smtClean="0"/>
              <a:t>1/19/2022</a:t>
            </a:fld>
            <a:endParaRPr lang="en-US"/>
          </a:p>
        </p:txBody>
      </p:sp>
      <p:sp>
        <p:nvSpPr>
          <p:cNvPr id="6" name="Footer Placeholder 5">
            <a:extLst>
              <a:ext uri="{FF2B5EF4-FFF2-40B4-BE49-F238E27FC236}">
                <a16:creationId xmlns:a16="http://schemas.microsoft.com/office/drawing/2014/main" id="{91CD73AC-3D42-4B07-9300-15437970C9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CBDD0-5456-401D-BC08-3F528C77AE59}"/>
              </a:ext>
            </a:extLst>
          </p:cNvPr>
          <p:cNvSpPr>
            <a:spLocks noGrp="1"/>
          </p:cNvSpPr>
          <p:nvPr>
            <p:ph type="sldNum" sz="quarter" idx="12"/>
          </p:nvPr>
        </p:nvSpPr>
        <p:spPr/>
        <p:txBody>
          <a:bodyPr/>
          <a:lstStyle/>
          <a:p>
            <a:fld id="{D9F28652-82CC-4E5E-AA88-90FFFE9731AE}" type="slidenum">
              <a:rPr lang="en-US" smtClean="0"/>
              <a:t>‹#›</a:t>
            </a:fld>
            <a:endParaRPr lang="en-US"/>
          </a:p>
        </p:txBody>
      </p:sp>
    </p:spTree>
    <p:extLst>
      <p:ext uri="{BB962C8B-B14F-4D97-AF65-F5344CB8AC3E}">
        <p14:creationId xmlns:p14="http://schemas.microsoft.com/office/powerpoint/2010/main" val="229236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CDDFB-33B2-4704-8E80-54823C3D58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A49A5D-EF2C-48D8-BBD2-AA683BEC2A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79AE31-8556-4F0C-982B-3EF4549595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D393AF-E539-498D-82F3-06293096C96A}"/>
              </a:ext>
            </a:extLst>
          </p:cNvPr>
          <p:cNvSpPr>
            <a:spLocks noGrp="1"/>
          </p:cNvSpPr>
          <p:nvPr>
            <p:ph type="dt" sz="half" idx="10"/>
          </p:nvPr>
        </p:nvSpPr>
        <p:spPr/>
        <p:txBody>
          <a:bodyPr/>
          <a:lstStyle/>
          <a:p>
            <a:fld id="{193EDEF9-0F77-4921-9307-925816A18F6D}" type="datetimeFigureOut">
              <a:rPr lang="en-US" smtClean="0"/>
              <a:t>1/19/2022</a:t>
            </a:fld>
            <a:endParaRPr lang="en-US"/>
          </a:p>
        </p:txBody>
      </p:sp>
      <p:sp>
        <p:nvSpPr>
          <p:cNvPr id="6" name="Footer Placeholder 5">
            <a:extLst>
              <a:ext uri="{FF2B5EF4-FFF2-40B4-BE49-F238E27FC236}">
                <a16:creationId xmlns:a16="http://schemas.microsoft.com/office/drawing/2014/main" id="{B23B0E61-EEEC-4833-B022-6B3D8AB870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34A927-8755-456B-A361-CF08E255C289}"/>
              </a:ext>
            </a:extLst>
          </p:cNvPr>
          <p:cNvSpPr>
            <a:spLocks noGrp="1"/>
          </p:cNvSpPr>
          <p:nvPr>
            <p:ph type="sldNum" sz="quarter" idx="12"/>
          </p:nvPr>
        </p:nvSpPr>
        <p:spPr/>
        <p:txBody>
          <a:bodyPr/>
          <a:lstStyle/>
          <a:p>
            <a:fld id="{D9F28652-82CC-4E5E-AA88-90FFFE9731AE}" type="slidenum">
              <a:rPr lang="en-US" smtClean="0"/>
              <a:t>‹#›</a:t>
            </a:fld>
            <a:endParaRPr lang="en-US"/>
          </a:p>
        </p:txBody>
      </p:sp>
    </p:spTree>
    <p:extLst>
      <p:ext uri="{BB962C8B-B14F-4D97-AF65-F5344CB8AC3E}">
        <p14:creationId xmlns:p14="http://schemas.microsoft.com/office/powerpoint/2010/main" val="739686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F21914-EC07-4C28-B9E3-95E265A7C1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C865A8-4FC8-4855-B77C-181B83CF48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E42CCC-A6EF-47CB-938F-BB9889CC4B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EDEF9-0F77-4921-9307-925816A18F6D}" type="datetimeFigureOut">
              <a:rPr lang="en-US" smtClean="0"/>
              <a:t>1/19/2022</a:t>
            </a:fld>
            <a:endParaRPr lang="en-US"/>
          </a:p>
        </p:txBody>
      </p:sp>
      <p:sp>
        <p:nvSpPr>
          <p:cNvPr id="5" name="Footer Placeholder 4">
            <a:extLst>
              <a:ext uri="{FF2B5EF4-FFF2-40B4-BE49-F238E27FC236}">
                <a16:creationId xmlns:a16="http://schemas.microsoft.com/office/drawing/2014/main" id="{89454C98-190D-448F-9042-4D77D52656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53FBF6-E60F-4A01-A8F8-6EF63A9B59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F28652-82CC-4E5E-AA88-90FFFE9731AE}" type="slidenum">
              <a:rPr lang="en-US" smtClean="0"/>
              <a:t>‹#›</a:t>
            </a:fld>
            <a:endParaRPr lang="en-US"/>
          </a:p>
        </p:txBody>
      </p:sp>
    </p:spTree>
    <p:extLst>
      <p:ext uri="{BB962C8B-B14F-4D97-AF65-F5344CB8AC3E}">
        <p14:creationId xmlns:p14="http://schemas.microsoft.com/office/powerpoint/2010/main" val="361600111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9E3EF2-FDD3-4C6D-B918-D0FEFC1364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152DD8-6959-43F5-A6CE-D53D08B410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1834CE-18EE-4C67-A9F9-2A370FC080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139DFA-238A-4CE1-9B62-F11E17EE7B19}" type="datetime1">
              <a:rPr lang="en-US" smtClean="0"/>
              <a:t>1/19/2022</a:t>
            </a:fld>
            <a:endParaRPr lang="en-US"/>
          </a:p>
        </p:txBody>
      </p:sp>
      <p:sp>
        <p:nvSpPr>
          <p:cNvPr id="5" name="Footer Placeholder 4">
            <a:extLst>
              <a:ext uri="{FF2B5EF4-FFF2-40B4-BE49-F238E27FC236}">
                <a16:creationId xmlns:a16="http://schemas.microsoft.com/office/drawing/2014/main" id="{54E33BC3-E803-49BD-9A47-D6FBCA46D7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ED8847-74E6-4AC6-94F8-C8B6614EA5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0A5662-EDC8-44E9-B6B9-8A3C4949B13E}" type="slidenum">
              <a:rPr lang="en-US" smtClean="0"/>
              <a:t>‹#›</a:t>
            </a:fld>
            <a:endParaRPr lang="en-US"/>
          </a:p>
        </p:txBody>
      </p:sp>
    </p:spTree>
    <p:extLst>
      <p:ext uri="{BB962C8B-B14F-4D97-AF65-F5344CB8AC3E}">
        <p14:creationId xmlns:p14="http://schemas.microsoft.com/office/powerpoint/2010/main" val="61691515"/>
      </p:ext>
    </p:extLst>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XKAuuMl9gHs"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OxPpHH3L3n0" TargetMode="External"/><Relationship Id="rId2" Type="http://schemas.openxmlformats.org/officeDocument/2006/relationships/hyperlink" Target="https://www.youtube.com/watch?v=XKAuuMl9gH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892D94-BF9B-47B3-96C4-A46DADBF6511}"/>
              </a:ext>
            </a:extLst>
          </p:cNvPr>
          <p:cNvSpPr>
            <a:spLocks noGrp="1"/>
          </p:cNvSpPr>
          <p:nvPr>
            <p:ph type="ctrTitle"/>
          </p:nvPr>
        </p:nvSpPr>
        <p:spPr>
          <a:xfrm>
            <a:off x="1366160" y="1660121"/>
            <a:ext cx="9623404" cy="3305493"/>
          </a:xfrm>
        </p:spPr>
        <p:txBody>
          <a:bodyPr>
            <a:normAutofit/>
          </a:bodyPr>
          <a:lstStyle/>
          <a:p>
            <a:pPr algn="l"/>
            <a:r>
              <a:rPr lang="en-US" sz="8800"/>
              <a:t>Countée Cullen</a:t>
            </a:r>
          </a:p>
        </p:txBody>
      </p:sp>
      <p:sp>
        <p:nvSpPr>
          <p:cNvPr id="3" name="Subtitle 2">
            <a:extLst>
              <a:ext uri="{FF2B5EF4-FFF2-40B4-BE49-F238E27FC236}">
                <a16:creationId xmlns:a16="http://schemas.microsoft.com/office/drawing/2014/main" id="{7411BC15-FCCF-4676-ACBE-551424465400}"/>
              </a:ext>
            </a:extLst>
          </p:cNvPr>
          <p:cNvSpPr>
            <a:spLocks noGrp="1"/>
          </p:cNvSpPr>
          <p:nvPr>
            <p:ph type="subTitle" idx="1"/>
          </p:nvPr>
        </p:nvSpPr>
        <p:spPr>
          <a:xfrm>
            <a:off x="1366159" y="4965614"/>
            <a:ext cx="9623404" cy="834454"/>
          </a:xfrm>
        </p:spPr>
        <p:txBody>
          <a:bodyPr>
            <a:normAutofit/>
          </a:bodyPr>
          <a:lstStyle/>
          <a:p>
            <a:pPr algn="l"/>
            <a:r>
              <a:rPr lang="en-US" dirty="0"/>
              <a:t>“to make a poet black” </a:t>
            </a:r>
            <a:r>
              <a:rPr lang="en-US" dirty="0">
                <a:hlinkClick r:id="rId2"/>
              </a:rPr>
              <a:t>https://www.youtube.com/watch?v=XKAuuMl9gHs</a:t>
            </a:r>
            <a:r>
              <a:rPr lang="en-US" dirty="0"/>
              <a:t> </a:t>
            </a:r>
          </a:p>
        </p:txBody>
      </p:sp>
    </p:spTree>
    <p:extLst>
      <p:ext uri="{BB962C8B-B14F-4D97-AF65-F5344CB8AC3E}">
        <p14:creationId xmlns:p14="http://schemas.microsoft.com/office/powerpoint/2010/main" val="1012228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7390B3E0-B387-4475-B5FC-F7D1A19B24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2800" y="457200"/>
            <a:ext cx="10566400" cy="5943600"/>
          </a:xfrm>
          <a:prstGeom prst="rect">
            <a:avLst/>
          </a:prstGeom>
        </p:spPr>
      </p:pic>
    </p:spTree>
    <p:extLst>
      <p:ext uri="{BB962C8B-B14F-4D97-AF65-F5344CB8AC3E}">
        <p14:creationId xmlns:p14="http://schemas.microsoft.com/office/powerpoint/2010/main" val="3372935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39FB6-D39E-42F8-89E1-E2272A18AAF8}"/>
              </a:ext>
            </a:extLst>
          </p:cNvPr>
          <p:cNvSpPr>
            <a:spLocks noGrp="1"/>
          </p:cNvSpPr>
          <p:nvPr>
            <p:ph type="title"/>
          </p:nvPr>
        </p:nvSpPr>
        <p:spPr>
          <a:xfrm>
            <a:off x="303255" y="669558"/>
            <a:ext cx="1306089" cy="4421876"/>
          </a:xfrm>
        </p:spPr>
        <p:txBody>
          <a:bodyPr anchor="t">
            <a:normAutofit/>
          </a:bodyPr>
          <a:lstStyle/>
          <a:p>
            <a:pPr algn="r"/>
            <a:r>
              <a:rPr lang="en-US" sz="4000" dirty="0"/>
              <a:t>Time Line </a:t>
            </a:r>
            <a:br>
              <a:rPr lang="en-US" sz="4000" dirty="0"/>
            </a:br>
            <a:endParaRPr lang="en-US" sz="4000" dirty="0"/>
          </a:p>
        </p:txBody>
      </p:sp>
      <p:sp>
        <p:nvSpPr>
          <p:cNvPr id="3" name="Content Placeholder 2">
            <a:extLst>
              <a:ext uri="{FF2B5EF4-FFF2-40B4-BE49-F238E27FC236}">
                <a16:creationId xmlns:a16="http://schemas.microsoft.com/office/drawing/2014/main" id="{B02444E8-A37B-4EBA-8DE9-705BB2315C35}"/>
              </a:ext>
            </a:extLst>
          </p:cNvPr>
          <p:cNvSpPr>
            <a:spLocks noGrp="1"/>
          </p:cNvSpPr>
          <p:nvPr>
            <p:ph idx="1"/>
          </p:nvPr>
        </p:nvSpPr>
        <p:spPr>
          <a:xfrm>
            <a:off x="2157985" y="829056"/>
            <a:ext cx="9730760" cy="4917061"/>
          </a:xfrm>
        </p:spPr>
        <p:txBody>
          <a:bodyPr anchor="t">
            <a:normAutofit fontScale="92500" lnSpcReduction="10000"/>
          </a:bodyPr>
          <a:lstStyle/>
          <a:p>
            <a:r>
              <a:rPr lang="en-US" sz="2600" dirty="0"/>
              <a:t>1903 born– (NY?) Louisville, KY  </a:t>
            </a:r>
            <a:r>
              <a:rPr lang="en-US" sz="2600" dirty="0" err="1"/>
              <a:t>Countée</a:t>
            </a:r>
            <a:r>
              <a:rPr lang="en-US" sz="2600" dirty="0"/>
              <a:t> LeRoy Porter</a:t>
            </a:r>
          </a:p>
          <a:p>
            <a:r>
              <a:rPr lang="en-US" sz="2600" dirty="0"/>
              <a:t>1917 attends DeWitt Clinton H.S., NY – wins public speaking and poetry contests; earns excellent grades; vice President of his class</a:t>
            </a:r>
          </a:p>
          <a:p>
            <a:r>
              <a:rPr lang="en-US" sz="2600" dirty="0"/>
              <a:t>1917 lives with (maybe adopted by) Frederick Asbury Cullen, pastor of Salem Church in Harlem</a:t>
            </a:r>
          </a:p>
          <a:p>
            <a:r>
              <a:rPr lang="en-US" sz="2600" dirty="0"/>
              <a:t>1922 –1925 Attends NY University– becomes friends with Alain Locke, Langston Hughes, Harold Jackman and others</a:t>
            </a:r>
          </a:p>
          <a:p>
            <a:r>
              <a:rPr lang="en-US" sz="2600" dirty="0"/>
              <a:t>1925 Publishes </a:t>
            </a:r>
            <a:r>
              <a:rPr lang="en-US" sz="2600" i="1" dirty="0"/>
              <a:t>Color</a:t>
            </a:r>
            <a:r>
              <a:rPr lang="en-US" sz="2600" dirty="0"/>
              <a:t> </a:t>
            </a:r>
          </a:p>
          <a:p>
            <a:r>
              <a:rPr lang="en-US" sz="2600" dirty="0"/>
              <a:t>1926 MA  Harvard</a:t>
            </a:r>
          </a:p>
          <a:p>
            <a:r>
              <a:rPr lang="en-US" sz="2600" dirty="0"/>
              <a:t>1926-27 prose column </a:t>
            </a:r>
            <a:r>
              <a:rPr lang="en-US" sz="2600" i="1" dirty="0"/>
              <a:t>The Dark Tower</a:t>
            </a:r>
            <a:r>
              <a:rPr lang="en-US" sz="2600" dirty="0"/>
              <a:t> for the magazine </a:t>
            </a:r>
            <a:r>
              <a:rPr lang="en-US" sz="2600" i="1" dirty="0"/>
              <a:t>Opportunity</a:t>
            </a:r>
          </a:p>
          <a:p>
            <a:r>
              <a:rPr lang="en-US" sz="2600" dirty="0"/>
              <a:t>1927 publishes </a:t>
            </a:r>
            <a:r>
              <a:rPr lang="en-US" sz="2600" i="1" dirty="0"/>
              <a:t>Copper Sun;    The Ballad of the Brown Girl </a:t>
            </a:r>
            <a:r>
              <a:rPr lang="en-US" sz="2600" dirty="0"/>
              <a:t>(poems); </a:t>
            </a:r>
          </a:p>
          <a:p>
            <a:r>
              <a:rPr lang="en-US" sz="2600" dirty="0">
                <a:highlight>
                  <a:srgbClr val="FFFF00"/>
                </a:highlight>
              </a:rPr>
              <a:t>1927 edits  </a:t>
            </a:r>
            <a:r>
              <a:rPr lang="en-US" sz="2600" i="1" dirty="0">
                <a:highlight>
                  <a:srgbClr val="FFFF00"/>
                </a:highlight>
              </a:rPr>
              <a:t>Caroling Dusk: An Anthology of Verse by Negro Poets</a:t>
            </a:r>
          </a:p>
          <a:p>
            <a:endParaRPr lang="en-US" sz="2600" i="1" dirty="0">
              <a:highlight>
                <a:srgbClr val="FFFF00"/>
              </a:highlight>
            </a:endParaRPr>
          </a:p>
          <a:p>
            <a:endParaRPr lang="en-US" sz="1700" dirty="0"/>
          </a:p>
        </p:txBody>
      </p:sp>
      <p:sp>
        <p:nvSpPr>
          <p:cNvPr id="23" name="Rectangle 2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4647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7CF7A0-CE33-4C1C-AD5A-63162C3CF6E4}"/>
              </a:ext>
            </a:extLst>
          </p:cNvPr>
          <p:cNvSpPr>
            <a:spLocks noGrp="1"/>
          </p:cNvSpPr>
          <p:nvPr>
            <p:ph type="title"/>
          </p:nvPr>
        </p:nvSpPr>
        <p:spPr>
          <a:xfrm>
            <a:off x="656823" y="962166"/>
            <a:ext cx="1623081" cy="4421876"/>
          </a:xfrm>
        </p:spPr>
        <p:txBody>
          <a:bodyPr anchor="t">
            <a:normAutofit/>
          </a:bodyPr>
          <a:lstStyle/>
          <a:p>
            <a:pPr algn="r"/>
            <a:r>
              <a:rPr lang="en-US" sz="2400" dirty="0"/>
              <a:t>Time</a:t>
            </a:r>
            <a:br>
              <a:rPr lang="en-US" sz="2400" dirty="0"/>
            </a:br>
            <a:r>
              <a:rPr lang="en-US" sz="2400" dirty="0"/>
              <a:t>Line (2)</a:t>
            </a:r>
          </a:p>
        </p:txBody>
      </p:sp>
      <p:sp>
        <p:nvSpPr>
          <p:cNvPr id="3" name="Content Placeholder 2">
            <a:extLst>
              <a:ext uri="{FF2B5EF4-FFF2-40B4-BE49-F238E27FC236}">
                <a16:creationId xmlns:a16="http://schemas.microsoft.com/office/drawing/2014/main" id="{11D908F2-54EC-437E-95CA-B1DF1DC10F90}"/>
              </a:ext>
            </a:extLst>
          </p:cNvPr>
          <p:cNvSpPr>
            <a:spLocks noGrp="1"/>
          </p:cNvSpPr>
          <p:nvPr>
            <p:ph idx="1"/>
          </p:nvPr>
        </p:nvSpPr>
        <p:spPr>
          <a:xfrm>
            <a:off x="2828544" y="962166"/>
            <a:ext cx="9363453" cy="4930255"/>
          </a:xfrm>
        </p:spPr>
        <p:txBody>
          <a:bodyPr anchor="t">
            <a:noAutofit/>
          </a:bodyPr>
          <a:lstStyle/>
          <a:p>
            <a:r>
              <a:rPr lang="en-US" sz="2400" dirty="0"/>
              <a:t>1928 –1929 marries Nina Yolande DuBois (daughter of W.E.B. DuBois)</a:t>
            </a:r>
          </a:p>
          <a:p>
            <a:r>
              <a:rPr lang="en-US" sz="2400" dirty="0"/>
              <a:t>1928 Guggenheim Fellowship</a:t>
            </a:r>
          </a:p>
          <a:p>
            <a:r>
              <a:rPr lang="en-US" sz="2400" dirty="0"/>
              <a:t>1929 </a:t>
            </a:r>
            <a:r>
              <a:rPr lang="en-US" sz="2400" i="1" dirty="0"/>
              <a:t>Black Christ </a:t>
            </a:r>
            <a:r>
              <a:rPr lang="en-US" sz="2400" dirty="0"/>
              <a:t>(poems)</a:t>
            </a:r>
            <a:endParaRPr lang="en-US" sz="2400" i="1" dirty="0"/>
          </a:p>
          <a:p>
            <a:r>
              <a:rPr lang="en-US" sz="2400" dirty="0"/>
              <a:t>1932 </a:t>
            </a:r>
            <a:r>
              <a:rPr lang="en-US" sz="2400" i="1" dirty="0"/>
              <a:t>One Way to Heaven </a:t>
            </a:r>
            <a:r>
              <a:rPr lang="en-US" sz="2400" dirty="0"/>
              <a:t> (novel)</a:t>
            </a:r>
          </a:p>
          <a:p>
            <a:r>
              <a:rPr lang="en-US" sz="2400" dirty="0"/>
              <a:t>1934 Teaches English and French at Frederick Douglass Jr. High</a:t>
            </a:r>
          </a:p>
          <a:p>
            <a:r>
              <a:rPr lang="en-US" sz="2400" dirty="0"/>
              <a:t>1940 </a:t>
            </a:r>
            <a:r>
              <a:rPr lang="en-US" sz="2400" i="1" dirty="0"/>
              <a:t>The Lost Zoo </a:t>
            </a:r>
            <a:r>
              <a:rPr lang="en-US" sz="2400" dirty="0"/>
              <a:t>(children’s book, co-authored by Christopher Cat)</a:t>
            </a:r>
          </a:p>
          <a:p>
            <a:r>
              <a:rPr lang="en-US" sz="2400" dirty="0"/>
              <a:t>1940 Marries Ida Roberson</a:t>
            </a:r>
          </a:p>
          <a:p>
            <a:pPr marL="0" indent="0">
              <a:buNone/>
            </a:pPr>
            <a:r>
              <a:rPr lang="en-US" sz="2400" dirty="0"/>
              <a:t>   1942 </a:t>
            </a:r>
            <a:r>
              <a:rPr lang="en-US" sz="2400" i="1" dirty="0"/>
              <a:t>My Lives and how I Lost Them </a:t>
            </a:r>
            <a:r>
              <a:rPr lang="en-US" sz="2400" dirty="0"/>
              <a:t>(Christopher Cat)</a:t>
            </a:r>
          </a:p>
          <a:p>
            <a:pPr marL="0" indent="0">
              <a:buNone/>
            </a:pPr>
            <a:r>
              <a:rPr lang="en-US" sz="2400" dirty="0"/>
              <a:t>   1946 Cullen dies</a:t>
            </a:r>
          </a:p>
        </p:txBody>
      </p:sp>
      <p:sp>
        <p:nvSpPr>
          <p:cNvPr id="23" name="Rectangle 2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8599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025EFD5-738C-41B9-87FE-0C00E211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erson wearing a suit and tie&#10;&#10;Description automatically generated">
            <a:extLst>
              <a:ext uri="{FF2B5EF4-FFF2-40B4-BE49-F238E27FC236}">
                <a16:creationId xmlns:a16="http://schemas.microsoft.com/office/drawing/2014/main" id="{A74CD32F-F7C7-4428-B09F-FC2A7483EA96}"/>
              </a:ext>
            </a:extLst>
          </p:cNvPr>
          <p:cNvPicPr>
            <a:picLocks noChangeAspect="1"/>
          </p:cNvPicPr>
          <p:nvPr/>
        </p:nvPicPr>
        <p:blipFill rotWithShape="1">
          <a:blip r:embed="rId3">
            <a:extLst>
              <a:ext uri="{28A0092B-C50C-407E-A947-70E740481C1C}">
                <a14:useLocalDpi xmlns:a14="http://schemas.microsoft.com/office/drawing/2010/main" val="0"/>
              </a:ext>
            </a:extLst>
          </a:blip>
          <a:srcRect l="20266" r="14364" b="-1"/>
          <a:stretch/>
        </p:blipFill>
        <p:spPr>
          <a:xfrm>
            <a:off x="795129" y="564509"/>
            <a:ext cx="2368719" cy="241874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2" name="Arc 11">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57F251-533A-4DA2-84EF-A6D3DE63A7F8}"/>
              </a:ext>
            </a:extLst>
          </p:cNvPr>
          <p:cNvSpPr>
            <a:spLocks noGrp="1"/>
          </p:cNvSpPr>
          <p:nvPr>
            <p:ph type="title"/>
          </p:nvPr>
        </p:nvSpPr>
        <p:spPr>
          <a:xfrm>
            <a:off x="4445996" y="290466"/>
            <a:ext cx="5721484" cy="1325563"/>
          </a:xfrm>
        </p:spPr>
        <p:txBody>
          <a:bodyPr>
            <a:normAutofit/>
          </a:bodyPr>
          <a:lstStyle/>
          <a:p>
            <a:r>
              <a:rPr lang="en-US" sz="2400" dirty="0" err="1"/>
              <a:t>Countée</a:t>
            </a:r>
            <a:r>
              <a:rPr lang="en-US" sz="2400" dirty="0"/>
              <a:t> Cullen (ne Porter) (1903-1946)</a:t>
            </a:r>
          </a:p>
        </p:txBody>
      </p:sp>
      <p:sp>
        <p:nvSpPr>
          <p:cNvPr id="3" name="Content Placeholder 2">
            <a:extLst>
              <a:ext uri="{FF2B5EF4-FFF2-40B4-BE49-F238E27FC236}">
                <a16:creationId xmlns:a16="http://schemas.microsoft.com/office/drawing/2014/main" id="{4A3BEC1B-54BA-4BEA-9518-84E6A649668E}"/>
              </a:ext>
            </a:extLst>
          </p:cNvPr>
          <p:cNvSpPr>
            <a:spLocks noGrp="1"/>
          </p:cNvSpPr>
          <p:nvPr>
            <p:ph idx="1"/>
          </p:nvPr>
        </p:nvSpPr>
        <p:spPr>
          <a:xfrm>
            <a:off x="5794513" y="1247735"/>
            <a:ext cx="4876658" cy="5451239"/>
          </a:xfrm>
        </p:spPr>
        <p:txBody>
          <a:bodyPr>
            <a:normAutofit/>
          </a:bodyPr>
          <a:lstStyle/>
          <a:p>
            <a:pPr marL="0" indent="0">
              <a:buNone/>
            </a:pPr>
            <a:endParaRPr lang="en-US" sz="2000" dirty="0"/>
          </a:p>
          <a:p>
            <a:pPr marL="0" indent="0" algn="ctr">
              <a:buNone/>
            </a:pPr>
            <a:r>
              <a:rPr lang="en-US" dirty="0"/>
              <a:t> </a:t>
            </a:r>
            <a:r>
              <a:rPr lang="en-US" sz="2000" dirty="0"/>
              <a:t>Heritage </a:t>
            </a:r>
          </a:p>
          <a:p>
            <a:pPr marL="0" indent="0">
              <a:buNone/>
            </a:pPr>
            <a:r>
              <a:rPr lang="en-US" sz="2000" dirty="0"/>
              <a:t>What is Africa to me:</a:t>
            </a:r>
          </a:p>
          <a:p>
            <a:pPr marL="0" indent="0">
              <a:buNone/>
            </a:pPr>
            <a:r>
              <a:rPr lang="en-US" sz="2000" dirty="0"/>
              <a:t> Copper sun or scarlet sea,</a:t>
            </a:r>
          </a:p>
          <a:p>
            <a:pPr marL="0" indent="0">
              <a:buNone/>
            </a:pPr>
            <a:r>
              <a:rPr lang="en-US" sz="2000" dirty="0"/>
              <a:t>Jungle star or jungle track,</a:t>
            </a:r>
          </a:p>
          <a:p>
            <a:pPr marL="0" indent="0">
              <a:buNone/>
            </a:pPr>
            <a:r>
              <a:rPr lang="en-US" sz="2000" dirty="0"/>
              <a:t> Strong bronzed men, or regal black</a:t>
            </a:r>
          </a:p>
          <a:p>
            <a:pPr marL="0" indent="0">
              <a:buNone/>
            </a:pPr>
            <a:r>
              <a:rPr lang="en-US" sz="2000" dirty="0"/>
              <a:t> Women from whose loins I sprang </a:t>
            </a:r>
          </a:p>
          <a:p>
            <a:pPr marL="0" indent="0">
              <a:buNone/>
            </a:pPr>
            <a:r>
              <a:rPr lang="en-US" sz="2000" dirty="0"/>
              <a:t>When the birds of Eden sang? </a:t>
            </a:r>
          </a:p>
          <a:p>
            <a:pPr marL="0" indent="0">
              <a:buNone/>
            </a:pPr>
            <a:r>
              <a:rPr lang="en-US" sz="2000" dirty="0"/>
              <a:t>One three centuries removed</a:t>
            </a:r>
          </a:p>
          <a:p>
            <a:pPr marL="0" indent="0">
              <a:buNone/>
            </a:pPr>
            <a:r>
              <a:rPr lang="en-US" sz="2000" dirty="0"/>
              <a:t> From the scenes his fathers loved, </a:t>
            </a:r>
          </a:p>
          <a:p>
            <a:pPr marL="0" indent="0">
              <a:buNone/>
            </a:pPr>
            <a:r>
              <a:rPr lang="en-US" sz="2000" dirty="0"/>
              <a:t> Spicy grove, cinnamon tree, </a:t>
            </a:r>
          </a:p>
          <a:p>
            <a:pPr marL="0" indent="0">
              <a:buNone/>
            </a:pPr>
            <a:r>
              <a:rPr lang="en-US" sz="2000" dirty="0"/>
              <a:t>What is Africa to me? </a:t>
            </a:r>
          </a:p>
          <a:p>
            <a:pPr marL="0" indent="0">
              <a:buNone/>
            </a:pPr>
            <a:r>
              <a:rPr lang="en-US" sz="2000" dirty="0"/>
              <a:t>. . . . . . </a:t>
            </a:r>
          </a:p>
        </p:txBody>
      </p:sp>
      <p:sp>
        <p:nvSpPr>
          <p:cNvPr id="7" name="Rectangle 6">
            <a:extLst>
              <a:ext uri="{FF2B5EF4-FFF2-40B4-BE49-F238E27FC236}">
                <a16:creationId xmlns:a16="http://schemas.microsoft.com/office/drawing/2014/main" id="{A167A030-CFFF-4F51-AAA1-07A94D904570}"/>
              </a:ext>
            </a:extLst>
          </p:cNvPr>
          <p:cNvSpPr/>
          <p:nvPr/>
        </p:nvSpPr>
        <p:spPr>
          <a:xfrm>
            <a:off x="9940" y="3874744"/>
            <a:ext cx="5075582" cy="2585323"/>
          </a:xfrm>
          <a:prstGeom prst="rect">
            <a:avLst/>
          </a:prstGeom>
        </p:spPr>
        <p:txBody>
          <a:bodyPr wrap="square">
            <a:spAutoFit/>
          </a:bodyPr>
          <a:lstStyle/>
          <a:p>
            <a:r>
              <a:rPr lang="en-US" dirty="0"/>
              <a:t>Graduated from DeWitt Clinton HS in NY, and Phi Beta Kappa from NYU. MA from Harvard 1926.</a:t>
            </a:r>
          </a:p>
          <a:p>
            <a:endParaRPr lang="en-US" dirty="0"/>
          </a:p>
          <a:p>
            <a:r>
              <a:rPr lang="en-US" dirty="0"/>
              <a:t>Published his first book, </a:t>
            </a:r>
            <a:r>
              <a:rPr lang="en-US" i="1" dirty="0"/>
              <a:t>Color</a:t>
            </a:r>
            <a:r>
              <a:rPr lang="en-US" dirty="0"/>
              <a:t>, when he graduated.</a:t>
            </a:r>
          </a:p>
          <a:p>
            <a:endParaRPr lang="en-US" dirty="0"/>
          </a:p>
          <a:p>
            <a:r>
              <a:rPr lang="en-US" dirty="0"/>
              <a:t>He advised Black writers to follow white European and American traditions, rather than African.</a:t>
            </a:r>
          </a:p>
          <a:p>
            <a:r>
              <a:rPr lang="en-US" dirty="0"/>
              <a:t> He wrote sonnets, some of which we’ll see next week!   </a:t>
            </a:r>
          </a:p>
        </p:txBody>
      </p:sp>
      <p:sp>
        <p:nvSpPr>
          <p:cNvPr id="4" name="Slide Number Placeholder 3">
            <a:extLst>
              <a:ext uri="{FF2B5EF4-FFF2-40B4-BE49-F238E27FC236}">
                <a16:creationId xmlns:a16="http://schemas.microsoft.com/office/drawing/2014/main" id="{EC09346C-9DB6-4F0C-B911-91CFAC8D2ACD}"/>
              </a:ext>
            </a:extLst>
          </p:cNvPr>
          <p:cNvSpPr>
            <a:spLocks noGrp="1"/>
          </p:cNvSpPr>
          <p:nvPr>
            <p:ph type="sldNum" sz="quarter" idx="12"/>
          </p:nvPr>
        </p:nvSpPr>
        <p:spPr/>
        <p:txBody>
          <a:bodyPr/>
          <a:lstStyle/>
          <a:p>
            <a:fld id="{D50A5662-EDC8-44E9-B6B9-8A3C4949B13E}" type="slidenum">
              <a:rPr lang="en-US" smtClean="0"/>
              <a:t>5</a:t>
            </a:fld>
            <a:endParaRPr lang="en-US"/>
          </a:p>
        </p:txBody>
      </p:sp>
    </p:spTree>
    <p:extLst>
      <p:ext uri="{BB962C8B-B14F-4D97-AF65-F5344CB8AC3E}">
        <p14:creationId xmlns:p14="http://schemas.microsoft.com/office/powerpoint/2010/main" val="2914234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A109B9-B177-42AF-9F06-310630B23D8E}"/>
              </a:ext>
            </a:extLst>
          </p:cNvPr>
          <p:cNvSpPr>
            <a:spLocks noGrp="1"/>
          </p:cNvSpPr>
          <p:nvPr>
            <p:ph type="title"/>
          </p:nvPr>
        </p:nvSpPr>
        <p:spPr>
          <a:xfrm>
            <a:off x="656823" y="962166"/>
            <a:ext cx="1025673" cy="4421876"/>
          </a:xfrm>
        </p:spPr>
        <p:txBody>
          <a:bodyPr anchor="t">
            <a:normAutofit/>
          </a:bodyPr>
          <a:lstStyle/>
          <a:p>
            <a:pPr algn="r"/>
            <a:r>
              <a:rPr lang="en-US" sz="2400" dirty="0"/>
              <a:t>On Poetry</a:t>
            </a:r>
          </a:p>
        </p:txBody>
      </p:sp>
      <p:sp>
        <p:nvSpPr>
          <p:cNvPr id="3" name="Content Placeholder 2">
            <a:extLst>
              <a:ext uri="{FF2B5EF4-FFF2-40B4-BE49-F238E27FC236}">
                <a16:creationId xmlns:a16="http://schemas.microsoft.com/office/drawing/2014/main" id="{3C7A55E4-202E-497F-8739-EA3DC57DFDB3}"/>
              </a:ext>
            </a:extLst>
          </p:cNvPr>
          <p:cNvSpPr>
            <a:spLocks noGrp="1"/>
          </p:cNvSpPr>
          <p:nvPr>
            <p:ph idx="1"/>
          </p:nvPr>
        </p:nvSpPr>
        <p:spPr>
          <a:xfrm>
            <a:off x="1780032" y="731520"/>
            <a:ext cx="9755145" cy="5455526"/>
          </a:xfrm>
        </p:spPr>
        <p:txBody>
          <a:bodyPr anchor="t">
            <a:normAutofit/>
          </a:bodyPr>
          <a:lstStyle/>
          <a:p>
            <a:r>
              <a:rPr lang="en-US" sz="2400" dirty="0"/>
              <a:t>Cullen based his work on white models and traditions. He believed that African American writers should avoid negative images of blacks (he argued that Langston Hughes should not write about jazz). Yet Cullen’s 3 most –anthologized poems deal with black subject matter (“Incident,” “Yet do I Marvel,” and “Heritage.”)</a:t>
            </a:r>
          </a:p>
          <a:p>
            <a:endParaRPr lang="en-US" sz="2400" dirty="0"/>
          </a:p>
          <a:p>
            <a:r>
              <a:rPr lang="en-US" sz="2400" dirty="0"/>
              <a:t>“If I am going to be a poet at all, I am going to be POET and not NEGRO POET…. [Not going to write propaganda] .. Of course when the emotion rising out of the fact that I am a negro is strong, I express it” </a:t>
            </a:r>
            <a:r>
              <a:rPr lang="en-US" sz="1800" dirty="0"/>
              <a:t>(Interview for newspaper article).</a:t>
            </a:r>
          </a:p>
          <a:p>
            <a:endParaRPr lang="en-US" sz="1800" dirty="0"/>
          </a:p>
          <a:p>
            <a:r>
              <a:rPr lang="en-US" sz="2400"/>
              <a:t>“James </a:t>
            </a:r>
            <a:r>
              <a:rPr lang="en-US" sz="2400" dirty="0"/>
              <a:t>Weldon Johnson may be perfectly right … about my being at my best in racial poems… were I criticizing my own work, I should condemn myself from that standpoint” </a:t>
            </a:r>
            <a:r>
              <a:rPr lang="en-US" sz="1800" dirty="0"/>
              <a:t>(Letter to Harold Jackman)</a:t>
            </a:r>
          </a:p>
        </p:txBody>
      </p:sp>
      <p:sp>
        <p:nvSpPr>
          <p:cNvPr id="23" name="Rectangle 2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5497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D8DF4FE-EF6A-4604-9E1B-308ABAA0847C}"/>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Reading of the poem</a:t>
            </a:r>
          </a:p>
        </p:txBody>
      </p:sp>
      <p:sp>
        <p:nvSpPr>
          <p:cNvPr id="3" name="Content Placeholder 2">
            <a:extLst>
              <a:ext uri="{FF2B5EF4-FFF2-40B4-BE49-F238E27FC236}">
                <a16:creationId xmlns:a16="http://schemas.microsoft.com/office/drawing/2014/main" id="{C20C28E9-9D13-487D-AA19-B7A28ED94114}"/>
              </a:ext>
            </a:extLst>
          </p:cNvPr>
          <p:cNvSpPr>
            <a:spLocks noGrp="1"/>
          </p:cNvSpPr>
          <p:nvPr>
            <p:ph idx="1"/>
          </p:nvPr>
        </p:nvSpPr>
        <p:spPr>
          <a:xfrm>
            <a:off x="1367624" y="2490436"/>
            <a:ext cx="9708995" cy="3567173"/>
          </a:xfrm>
        </p:spPr>
        <p:txBody>
          <a:bodyPr anchor="ctr">
            <a:normAutofit/>
          </a:bodyPr>
          <a:lstStyle/>
          <a:p>
            <a:r>
              <a:rPr lang="en-US" sz="2400">
                <a:hlinkClick r:id="rId2"/>
              </a:rPr>
              <a:t>https://www.youtube.com/watch?v=XKAuuMl9gHs</a:t>
            </a:r>
            <a:endParaRPr lang="en-US" sz="2400"/>
          </a:p>
          <a:p>
            <a:endParaRPr lang="en-US" sz="2400"/>
          </a:p>
          <a:p>
            <a:endParaRPr lang="en-US" sz="2400"/>
          </a:p>
          <a:p>
            <a:r>
              <a:rPr lang="en-US" sz="2400">
                <a:hlinkClick r:id="rId3"/>
              </a:rPr>
              <a:t>https://www.youtube.com/watch?v=OxPpHH3L3n0</a:t>
            </a:r>
            <a:r>
              <a:rPr lang="en-US" sz="2400"/>
              <a:t>  (Al Filreis’s seminar) </a:t>
            </a:r>
          </a:p>
        </p:txBody>
      </p:sp>
    </p:spTree>
    <p:extLst>
      <p:ext uri="{BB962C8B-B14F-4D97-AF65-F5344CB8AC3E}">
        <p14:creationId xmlns:p14="http://schemas.microsoft.com/office/powerpoint/2010/main" val="1453744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F9F21-5915-4DA6-A1E0-8F2882039416}"/>
              </a:ext>
            </a:extLst>
          </p:cNvPr>
          <p:cNvSpPr>
            <a:spLocks noGrp="1"/>
          </p:cNvSpPr>
          <p:nvPr>
            <p:ph type="title"/>
          </p:nvPr>
        </p:nvSpPr>
        <p:spPr/>
        <p:txBody>
          <a:bodyPr/>
          <a:lstStyle/>
          <a:p>
            <a:r>
              <a:rPr lang="en-US" dirty="0"/>
              <a:t>Sisyphus,  Tantalus, and Ixion</a:t>
            </a:r>
          </a:p>
        </p:txBody>
      </p:sp>
      <p:pic>
        <p:nvPicPr>
          <p:cNvPr id="5" name="Content Placeholder 4" descr="A picture containing jar, vessel, cup, ceramic ware&#10;&#10;Description automatically generated">
            <a:extLst>
              <a:ext uri="{FF2B5EF4-FFF2-40B4-BE49-F238E27FC236}">
                <a16:creationId xmlns:a16="http://schemas.microsoft.com/office/drawing/2014/main" id="{9BB5FEC4-69B6-4FDC-A8DB-A5BE1092D4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2695575"/>
            <a:ext cx="2603584" cy="2686050"/>
          </a:xfrm>
        </p:spPr>
      </p:pic>
      <p:pic>
        <p:nvPicPr>
          <p:cNvPr id="7" name="Picture 6" descr="A picture containing text, book&#10;&#10;Description automatically generated">
            <a:extLst>
              <a:ext uri="{FF2B5EF4-FFF2-40B4-BE49-F238E27FC236}">
                <a16:creationId xmlns:a16="http://schemas.microsoft.com/office/drawing/2014/main" id="{5EAA043D-2C3A-401D-AA31-46771FA40A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6090" y="2447925"/>
            <a:ext cx="6706710" cy="3595687"/>
          </a:xfrm>
          <a:prstGeom prst="rect">
            <a:avLst/>
          </a:prstGeom>
        </p:spPr>
      </p:pic>
    </p:spTree>
    <p:extLst>
      <p:ext uri="{BB962C8B-B14F-4D97-AF65-F5344CB8AC3E}">
        <p14:creationId xmlns:p14="http://schemas.microsoft.com/office/powerpoint/2010/main" val="96337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A1204D6-0B87-4360-9BD8-A1CF9D8EED71}"/>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Questions about “Yet do I Marvel”</a:t>
            </a:r>
          </a:p>
        </p:txBody>
      </p:sp>
      <p:sp>
        <p:nvSpPr>
          <p:cNvPr id="3" name="Content Placeholder 2">
            <a:extLst>
              <a:ext uri="{FF2B5EF4-FFF2-40B4-BE49-F238E27FC236}">
                <a16:creationId xmlns:a16="http://schemas.microsoft.com/office/drawing/2014/main" id="{98975370-C977-48FE-A286-3393619432C4}"/>
              </a:ext>
            </a:extLst>
          </p:cNvPr>
          <p:cNvSpPr>
            <a:spLocks noGrp="1"/>
          </p:cNvSpPr>
          <p:nvPr>
            <p:ph idx="1"/>
          </p:nvPr>
        </p:nvSpPr>
        <p:spPr>
          <a:xfrm>
            <a:off x="1479160" y="2490435"/>
            <a:ext cx="9708995" cy="3567173"/>
          </a:xfrm>
        </p:spPr>
        <p:txBody>
          <a:bodyPr anchor="ctr">
            <a:normAutofit/>
          </a:bodyPr>
          <a:lstStyle/>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Who are Tantalus and Sisyphus? What are their stories? Why are they in this poem? And why a mole?</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What are some of the poetic devices in this sonnet?</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What is the tone of the poem?</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What issue(s) does Cullen address here?</a:t>
            </a:r>
          </a:p>
          <a:p>
            <a:pPr marL="342900" marR="0" lvl="0" indent="-342900">
              <a:spcBef>
                <a:spcPts val="0"/>
              </a:spcBef>
              <a:spcAft>
                <a:spcPts val="800"/>
              </a:spcAft>
              <a:buFont typeface="+mj-lt"/>
              <a:buAutoNum type="arabicPeriod"/>
            </a:pPr>
            <a:r>
              <a:rPr lang="en-US" sz="2400" dirty="0" err="1">
                <a:effectLst/>
                <a:latin typeface="Calibri" panose="020F0502020204030204" pitchFamily="34" charset="0"/>
                <a:ea typeface="Calibri" panose="020F0502020204030204" pitchFamily="34" charset="0"/>
                <a:cs typeface="Times New Roman" panose="02020603050405020304" pitchFamily="18" charset="0"/>
              </a:rPr>
              <a:t>Rampersad</a:t>
            </a:r>
            <a:r>
              <a:rPr lang="en-US" sz="2400" dirty="0">
                <a:effectLst/>
                <a:latin typeface="Calibri" panose="020F0502020204030204" pitchFamily="34" charset="0"/>
                <a:ea typeface="Calibri" panose="020F0502020204030204" pitchFamily="34" charset="0"/>
                <a:cs typeface="Times New Roman" panose="02020603050405020304" pitchFamily="18" charset="0"/>
              </a:rPr>
              <a:t> did not include this poem in the Oxford anthology. Would you include it if you were compiling an African American poetry collection? Why?</a:t>
            </a:r>
          </a:p>
          <a:p>
            <a:pPr marL="0" marR="0">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2400" dirty="0"/>
          </a:p>
        </p:txBody>
      </p:sp>
    </p:spTree>
    <p:extLst>
      <p:ext uri="{BB962C8B-B14F-4D97-AF65-F5344CB8AC3E}">
        <p14:creationId xmlns:p14="http://schemas.microsoft.com/office/powerpoint/2010/main" val="3314217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TotalTime>
  <Words>761</Words>
  <Application>Microsoft Office PowerPoint</Application>
  <PresentationFormat>Widescreen</PresentationFormat>
  <Paragraphs>64</Paragraphs>
  <Slides>9</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Calibri</vt:lpstr>
      <vt:lpstr>Calibri Light</vt:lpstr>
      <vt:lpstr>Office Theme</vt:lpstr>
      <vt:lpstr>Office Theme</vt:lpstr>
      <vt:lpstr>Countée Cullen</vt:lpstr>
      <vt:lpstr>PowerPoint Presentation</vt:lpstr>
      <vt:lpstr>Time Line  </vt:lpstr>
      <vt:lpstr>Time Line (2)</vt:lpstr>
      <vt:lpstr>Countée Cullen (ne Porter) (1903-1946)</vt:lpstr>
      <vt:lpstr>On Poetry</vt:lpstr>
      <vt:lpstr>Reading of the poem</vt:lpstr>
      <vt:lpstr>Sisyphus,  Tantalus, and Ixion</vt:lpstr>
      <vt:lpstr>Questions about “Yet do I Marvel”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Countée Cullen</dc:title>
  <dc:creator>Karen Stein</dc:creator>
  <cp:lastModifiedBy>Karen Stein</cp:lastModifiedBy>
  <cp:revision>13</cp:revision>
  <dcterms:created xsi:type="dcterms:W3CDTF">2021-12-22T13:09:47Z</dcterms:created>
  <dcterms:modified xsi:type="dcterms:W3CDTF">2022-01-19T18:26:48Z</dcterms:modified>
</cp:coreProperties>
</file>