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6"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33"/>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BCF7-9D5F-8046-BCDE-3C0E1020C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FA90A-D281-9742-A085-75142A299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77F27B-DC08-C74E-B99B-00D366F83DDC}"/>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54D62761-2ABE-B543-A40E-439A57EB3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7268-56A8-2246-BDDF-E73687EDFBE7}"/>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77934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7431-C7F1-6944-84D2-46AABE1B9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7427D-1FDB-BA4B-A313-AB0F2BF76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452A9-EA62-E04C-8228-26C32A4E4C88}"/>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7321D13B-FEBC-0644-9ABE-F7375149C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16977-44E4-3B4D-A183-B421B8B4726B}"/>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339328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0BEFD-35CF-6740-B225-DE6CEB0746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703A34-539B-8741-A2E4-D97ED912B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361C6-332F-1B4B-8C15-4FBF3F764FE2}"/>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2B733AB2-40FD-1241-B2A0-D4E16F6F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74F17-323E-D34E-B851-82DCAEB56769}"/>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346065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C79B-9988-3647-9CCD-E2469C38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30F71-4231-E141-98C9-1395386F3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8AF52-D286-F84A-A074-F582BE9B7C2E}"/>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83042783-65F3-A840-9C45-C8303B2A8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3A4C-780A-DC47-AE6D-D1BED926F646}"/>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265418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F1E5-CF21-9C48-87B3-DF0365552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7E626-AD11-4942-9149-7D4A9C50B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25959-20B4-E343-B95E-A232E85C75A2}"/>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09E79598-604A-4941-BAAB-F8F865B9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6912-BAEA-4243-AB6B-C6FE7CBB765C}"/>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359267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756A-3EA3-1F4B-9115-57385B96C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42255-348E-6449-9B7F-1B26F2DA1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C17AF-78D3-7342-9253-2F02B8B63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EC07E8-225F-774A-AF58-C49B49D4FE3D}"/>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6" name="Footer Placeholder 5">
            <a:extLst>
              <a:ext uri="{FF2B5EF4-FFF2-40B4-BE49-F238E27FC236}">
                <a16:creationId xmlns:a16="http://schemas.microsoft.com/office/drawing/2014/main" id="{BA65F913-F8E7-2E4A-AFB9-C9EF9BF40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BC69D-2440-A44E-A13F-586FA413C47D}"/>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20387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BF46-0915-4C4F-A58C-0616D10B3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291CF0-1B36-C140-AC6C-9F6DC8DAD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53608-2DFB-C342-AFA1-2413D82BBA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D1C091-D3D9-7A4A-B8EE-9C3839E103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354E4-8FD4-D748-B463-820EB9C712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A186C3-F447-6140-A2F1-BF65D4D905B8}"/>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8" name="Footer Placeholder 7">
            <a:extLst>
              <a:ext uri="{FF2B5EF4-FFF2-40B4-BE49-F238E27FC236}">
                <a16:creationId xmlns:a16="http://schemas.microsoft.com/office/drawing/2014/main" id="{707BEDB6-B7FF-CC41-A346-007E5ABF80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19A44-37A4-A944-B867-1DAEB09E5068}"/>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35691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340A-7E83-E946-80A5-044860EB9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BED74-35E8-A646-8A37-E95E169FAE5D}"/>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4" name="Footer Placeholder 3">
            <a:extLst>
              <a:ext uri="{FF2B5EF4-FFF2-40B4-BE49-F238E27FC236}">
                <a16:creationId xmlns:a16="http://schemas.microsoft.com/office/drawing/2014/main" id="{AEA8832E-03F8-D14B-A838-1769805B9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AA73E-A498-4A48-9EE3-2B6B50CF3E31}"/>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160197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2F61D-64AE-464E-A14C-7B5CD3333A96}"/>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3" name="Footer Placeholder 2">
            <a:extLst>
              <a:ext uri="{FF2B5EF4-FFF2-40B4-BE49-F238E27FC236}">
                <a16:creationId xmlns:a16="http://schemas.microsoft.com/office/drawing/2014/main" id="{EB775AC8-FAE2-9E4E-87B5-066631EFE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DA8042-E559-C048-A270-665225597859}"/>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287053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A56E-D049-3348-AB3A-AC73D478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958EC-E400-E846-96F1-4781D6795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8363C-06DB-6342-AA33-F3274FD76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C5CD7-09C1-1946-ACA1-8B04C06A7B67}"/>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6" name="Footer Placeholder 5">
            <a:extLst>
              <a:ext uri="{FF2B5EF4-FFF2-40B4-BE49-F238E27FC236}">
                <a16:creationId xmlns:a16="http://schemas.microsoft.com/office/drawing/2014/main" id="{28D53DEB-2DE3-0B4B-A91A-BD6BCC8D5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5B497-C6C7-554F-B251-FCDA62C08F01}"/>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30143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DA40-AEE3-2E4B-A350-4BF195BF1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B73432-526C-4241-B00A-2CDDD1E41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F1689-959C-C24E-9A32-137A99ABB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192E7-64A4-FF44-9543-66A02936C2F1}"/>
              </a:ext>
            </a:extLst>
          </p:cNvPr>
          <p:cNvSpPr>
            <a:spLocks noGrp="1"/>
          </p:cNvSpPr>
          <p:nvPr>
            <p:ph type="dt" sz="half" idx="10"/>
          </p:nvPr>
        </p:nvSpPr>
        <p:spPr/>
        <p:txBody>
          <a:bodyPr/>
          <a:lstStyle/>
          <a:p>
            <a:fld id="{B4F1B419-985F-AC48-A3A8-FFE26C0B54B3}" type="datetimeFigureOut">
              <a:rPr lang="en-US" smtClean="0"/>
              <a:t>3/28/21</a:t>
            </a:fld>
            <a:endParaRPr lang="en-US"/>
          </a:p>
        </p:txBody>
      </p:sp>
      <p:sp>
        <p:nvSpPr>
          <p:cNvPr id="6" name="Footer Placeholder 5">
            <a:extLst>
              <a:ext uri="{FF2B5EF4-FFF2-40B4-BE49-F238E27FC236}">
                <a16:creationId xmlns:a16="http://schemas.microsoft.com/office/drawing/2014/main" id="{3F006BB6-D6E6-9046-87A0-8B586577A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C96F-A65D-C74A-8A24-EDE63AF12633}"/>
              </a:ext>
            </a:extLst>
          </p:cNvPr>
          <p:cNvSpPr>
            <a:spLocks noGrp="1"/>
          </p:cNvSpPr>
          <p:nvPr>
            <p:ph type="sldNum" sz="quarter" idx="12"/>
          </p:nvPr>
        </p:nvSpPr>
        <p:spPr/>
        <p:txBody>
          <a:bodyPr/>
          <a:lstStyle/>
          <a:p>
            <a:fld id="{79E6B483-4D67-474D-8937-09CDDD3C732A}" type="slidenum">
              <a:rPr lang="en-US" smtClean="0"/>
              <a:t>‹#›</a:t>
            </a:fld>
            <a:endParaRPr lang="en-US"/>
          </a:p>
        </p:txBody>
      </p:sp>
    </p:spTree>
    <p:extLst>
      <p:ext uri="{BB962C8B-B14F-4D97-AF65-F5344CB8AC3E}">
        <p14:creationId xmlns:p14="http://schemas.microsoft.com/office/powerpoint/2010/main" val="26856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91DFA-5202-0743-B0F8-48D069929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5CBE7-3FFC-B54A-BE08-81116376E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61AD6-4E84-D440-95B5-9E5228087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1B419-985F-AC48-A3A8-FFE26C0B54B3}" type="datetimeFigureOut">
              <a:rPr lang="en-US" smtClean="0"/>
              <a:t>3/28/21</a:t>
            </a:fld>
            <a:endParaRPr lang="en-US"/>
          </a:p>
        </p:txBody>
      </p:sp>
      <p:sp>
        <p:nvSpPr>
          <p:cNvPr id="5" name="Footer Placeholder 4">
            <a:extLst>
              <a:ext uri="{FF2B5EF4-FFF2-40B4-BE49-F238E27FC236}">
                <a16:creationId xmlns:a16="http://schemas.microsoft.com/office/drawing/2014/main" id="{3B0607EC-2677-E342-9954-CAA72A949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90EE70-7714-C84D-82AF-7A013EF39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B483-4D67-474D-8937-09CDDD3C732A}" type="slidenum">
              <a:rPr lang="en-US" smtClean="0"/>
              <a:t>‹#›</a:t>
            </a:fld>
            <a:endParaRPr lang="en-US"/>
          </a:p>
        </p:txBody>
      </p:sp>
    </p:spTree>
    <p:extLst>
      <p:ext uri="{BB962C8B-B14F-4D97-AF65-F5344CB8AC3E}">
        <p14:creationId xmlns:p14="http://schemas.microsoft.com/office/powerpoint/2010/main" val="236815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128C61-8660-EE43-91D0-B8BB7C2ECD42}"/>
              </a:ext>
            </a:extLst>
          </p:cNvPr>
          <p:cNvSpPr/>
          <p:nvPr/>
        </p:nvSpPr>
        <p:spPr>
          <a:xfrm>
            <a:off x="4896802" y="828734"/>
            <a:ext cx="7161847" cy="4832092"/>
          </a:xfrm>
          <a:prstGeom prst="rect">
            <a:avLst/>
          </a:prstGeom>
        </p:spPr>
        <p:txBody>
          <a:bodyPr wrap="square">
            <a:spAutoFit/>
          </a:bodyPr>
          <a:lstStyle/>
          <a:p>
            <a:r>
              <a:rPr lang="en-US" sz="2800" b="1" dirty="0"/>
              <a:t>Sir Philip Sidney,</a:t>
            </a:r>
            <a:r>
              <a:rPr lang="en-US" sz="2800" dirty="0"/>
              <a:t> 1554 – 1586 </a:t>
            </a:r>
          </a:p>
          <a:p>
            <a:r>
              <a:rPr lang="en-US" sz="2800" dirty="0"/>
              <a:t>Renaissance Man</a:t>
            </a:r>
          </a:p>
          <a:p>
            <a:pPr lvl="1"/>
            <a:r>
              <a:rPr lang="en-US" sz="2800" dirty="0"/>
              <a:t>Courtier </a:t>
            </a:r>
          </a:p>
          <a:p>
            <a:pPr lvl="1"/>
            <a:r>
              <a:rPr lang="en-US" sz="2800" dirty="0"/>
              <a:t>Scholar </a:t>
            </a:r>
          </a:p>
          <a:p>
            <a:pPr lvl="1"/>
            <a:r>
              <a:rPr lang="en-US" sz="2800" dirty="0"/>
              <a:t>Soldier </a:t>
            </a:r>
          </a:p>
          <a:p>
            <a:pPr lvl="1"/>
            <a:r>
              <a:rPr lang="en-US" sz="2800" dirty="0"/>
              <a:t>Essayist, Novelist, Poet </a:t>
            </a:r>
          </a:p>
          <a:p>
            <a:endParaRPr lang="en-US" sz="2800" i="1" dirty="0"/>
          </a:p>
          <a:p>
            <a:r>
              <a:rPr lang="en-US" sz="2800" dirty="0"/>
              <a:t>1581 - 1585</a:t>
            </a:r>
          </a:p>
          <a:p>
            <a:pPr lvl="2"/>
            <a:r>
              <a:rPr lang="en-US" sz="2800" i="1" dirty="0"/>
              <a:t>The </a:t>
            </a:r>
            <a:r>
              <a:rPr lang="en-US" sz="2800" i="1" dirty="0" err="1"/>
              <a:t>Defence</a:t>
            </a:r>
            <a:r>
              <a:rPr lang="en-US" sz="2800" i="1" dirty="0"/>
              <a:t> of Poesy </a:t>
            </a:r>
          </a:p>
          <a:p>
            <a:pPr lvl="2"/>
            <a:r>
              <a:rPr lang="en-US" sz="2800" i="1" dirty="0"/>
              <a:t>The Arcadia </a:t>
            </a:r>
          </a:p>
          <a:p>
            <a:pPr lvl="2"/>
            <a:r>
              <a:rPr lang="en-US" sz="2800" i="1" dirty="0"/>
              <a:t>Astrophel and Stella</a:t>
            </a:r>
          </a:p>
        </p:txBody>
      </p:sp>
      <p:pic>
        <p:nvPicPr>
          <p:cNvPr id="1026" name="Picture 2">
            <a:extLst>
              <a:ext uri="{FF2B5EF4-FFF2-40B4-BE49-F238E27FC236}">
                <a16:creationId xmlns:a16="http://schemas.microsoft.com/office/drawing/2014/main" id="{84C1D79F-3189-2441-90AE-C55A19E3E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523874"/>
            <a:ext cx="3736636"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E0753-CB60-F544-9F00-DFD0998A0801}"/>
              </a:ext>
            </a:extLst>
          </p:cNvPr>
          <p:cNvSpPr/>
          <p:nvPr/>
        </p:nvSpPr>
        <p:spPr>
          <a:xfrm>
            <a:off x="561975" y="319326"/>
            <a:ext cx="6918960" cy="4585871"/>
          </a:xfrm>
          <a:prstGeom prst="rect">
            <a:avLst/>
          </a:prstGeom>
        </p:spPr>
        <p:txBody>
          <a:bodyPr wrap="square">
            <a:spAutoFit/>
          </a:bodyPr>
          <a:lstStyle/>
          <a:p>
            <a:r>
              <a:rPr lang="en-US" sz="2800" i="1" dirty="0"/>
              <a:t>Astrophel and Stella – </a:t>
            </a:r>
            <a:r>
              <a:rPr lang="en-US" sz="2800" dirty="0"/>
              <a:t>Sonnet Sequence</a:t>
            </a:r>
          </a:p>
          <a:p>
            <a:r>
              <a:rPr lang="en-US" sz="2400" dirty="0"/>
              <a:t>1582, 1591, 1598</a:t>
            </a:r>
          </a:p>
          <a:p>
            <a:endParaRPr lang="en-US" sz="2400" dirty="0"/>
          </a:p>
          <a:p>
            <a:r>
              <a:rPr lang="en-US" sz="2400" dirty="0"/>
              <a:t>Contains 108 sonnets, 11 songs. </a:t>
            </a:r>
          </a:p>
          <a:p>
            <a:endParaRPr lang="en-US" sz="2400" dirty="0"/>
          </a:p>
          <a:p>
            <a:r>
              <a:rPr lang="en-US" sz="2400" dirty="0"/>
              <a:t>Follows a narrative sequence</a:t>
            </a:r>
          </a:p>
          <a:p>
            <a:r>
              <a:rPr lang="en-US" sz="2400" dirty="0"/>
              <a:t>Presents invented characters</a:t>
            </a:r>
          </a:p>
          <a:p>
            <a:endParaRPr lang="en-US" sz="2400" dirty="0"/>
          </a:p>
          <a:p>
            <a:r>
              <a:rPr lang="en-US" sz="2400" dirty="0"/>
              <a:t>Adapted Petrarchan Sonnet form into English form</a:t>
            </a:r>
          </a:p>
          <a:p>
            <a:r>
              <a:rPr lang="en-US" sz="2400" dirty="0"/>
              <a:t>Added varieties of of emotion from poem to poem Retained philosophical meditations</a:t>
            </a:r>
          </a:p>
          <a:p>
            <a:r>
              <a:rPr lang="en-US" sz="2400" dirty="0"/>
              <a:t>Added thoughts on the act of poetic creation </a:t>
            </a:r>
          </a:p>
        </p:txBody>
      </p:sp>
      <p:pic>
        <p:nvPicPr>
          <p:cNvPr id="7" name="Picture 6" descr="Text&#10;&#10;Description automatically generated">
            <a:extLst>
              <a:ext uri="{FF2B5EF4-FFF2-40B4-BE49-F238E27FC236}">
                <a16:creationId xmlns:a16="http://schemas.microsoft.com/office/drawing/2014/main" id="{7B82D675-1D92-3647-8E80-44E15A8C9AE1}"/>
              </a:ext>
            </a:extLst>
          </p:cNvPr>
          <p:cNvPicPr>
            <a:picLocks noChangeAspect="1"/>
          </p:cNvPicPr>
          <p:nvPr/>
        </p:nvPicPr>
        <p:blipFill>
          <a:blip r:embed="rId2"/>
          <a:stretch>
            <a:fillRect/>
          </a:stretch>
        </p:blipFill>
        <p:spPr>
          <a:xfrm>
            <a:off x="7480935" y="610791"/>
            <a:ext cx="4149090" cy="5425066"/>
          </a:xfrm>
          <a:prstGeom prst="rect">
            <a:avLst/>
          </a:prstGeom>
        </p:spPr>
      </p:pic>
    </p:spTree>
    <p:extLst>
      <p:ext uri="{BB962C8B-B14F-4D97-AF65-F5344CB8AC3E}">
        <p14:creationId xmlns:p14="http://schemas.microsoft.com/office/powerpoint/2010/main" val="7805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95222-D025-064E-A5FE-68F1F4085871}"/>
              </a:ext>
            </a:extLst>
          </p:cNvPr>
          <p:cNvSpPr/>
          <p:nvPr/>
        </p:nvSpPr>
        <p:spPr>
          <a:xfrm>
            <a:off x="385260" y="830705"/>
            <a:ext cx="7167007" cy="2739211"/>
          </a:xfrm>
          <a:prstGeom prst="rect">
            <a:avLst/>
          </a:prstGeom>
        </p:spPr>
        <p:txBody>
          <a:bodyPr wrap="square">
            <a:spAutoFit/>
          </a:bodyPr>
          <a:lstStyle/>
          <a:p>
            <a:r>
              <a:rPr lang="en-US" sz="2400" dirty="0">
                <a:ea typeface="Times New Roman" panose="02020603050405020304" pitchFamily="18" charset="0"/>
              </a:rPr>
              <a:t>The speaker(male) expresses his feelings about the woman loves so deeply that he is heartsick. </a:t>
            </a:r>
          </a:p>
          <a:p>
            <a:endParaRPr lang="en-US" sz="1400" dirty="0">
              <a:ea typeface="Times New Roman" panose="02020603050405020304" pitchFamily="18" charset="0"/>
            </a:endParaRPr>
          </a:p>
          <a:p>
            <a:r>
              <a:rPr lang="en-US" sz="2400" dirty="0">
                <a:ea typeface="Times New Roman" panose="02020603050405020304" pitchFamily="18" charset="0"/>
              </a:rPr>
              <a:t>The beloved (female) is unresponsive and unattainable. </a:t>
            </a:r>
          </a:p>
          <a:p>
            <a:r>
              <a:rPr lang="en-US" sz="2400" dirty="0">
                <a:ea typeface="Times New Roman" panose="02020603050405020304" pitchFamily="18" charset="0"/>
              </a:rPr>
              <a:t>The beloved is exquisitely beautiful and absolutely virtuous. </a:t>
            </a:r>
          </a:p>
          <a:p>
            <a:endParaRPr lang="en-US" sz="1400" dirty="0">
              <a:ea typeface="Times New Roman" panose="02020603050405020304" pitchFamily="18" charset="0"/>
            </a:endParaRPr>
          </a:p>
          <a:p>
            <a:r>
              <a:rPr lang="en-US" sz="2400" dirty="0">
                <a:ea typeface="Times New Roman" panose="02020603050405020304" pitchFamily="18" charset="0"/>
              </a:rPr>
              <a:t>As a result: The poet is almost paralyzed with despair. </a:t>
            </a:r>
            <a:endParaRPr lang="en-US" sz="2400" dirty="0"/>
          </a:p>
        </p:txBody>
      </p:sp>
      <p:sp>
        <p:nvSpPr>
          <p:cNvPr id="3" name="Title 1">
            <a:extLst>
              <a:ext uri="{FF2B5EF4-FFF2-40B4-BE49-F238E27FC236}">
                <a16:creationId xmlns:a16="http://schemas.microsoft.com/office/drawing/2014/main" id="{B745A68A-E2EF-854B-9E4A-32980C0AB8E1}"/>
              </a:ext>
            </a:extLst>
          </p:cNvPr>
          <p:cNvSpPr txBox="1">
            <a:spLocks/>
          </p:cNvSpPr>
          <p:nvPr/>
        </p:nvSpPr>
        <p:spPr>
          <a:xfrm>
            <a:off x="216286" y="102870"/>
            <a:ext cx="7335981" cy="948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Courtly love poetic conventions</a:t>
            </a:r>
            <a:endParaRPr lang="en-US" dirty="0"/>
          </a:p>
        </p:txBody>
      </p:sp>
      <p:pic>
        <p:nvPicPr>
          <p:cNvPr id="4" name="Picture 2" descr="Humanists and Courtiers">
            <a:extLst>
              <a:ext uri="{FF2B5EF4-FFF2-40B4-BE49-F238E27FC236}">
                <a16:creationId xmlns:a16="http://schemas.microsoft.com/office/drawing/2014/main" id="{77B8600E-2A98-7043-8A75-BD0DAF7B2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3" r="4451"/>
          <a:stretch/>
        </p:blipFill>
        <p:spPr bwMode="auto">
          <a:xfrm>
            <a:off x="7552267" y="154594"/>
            <a:ext cx="4438489" cy="6560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6DBDA7-D5C8-B440-9C5E-D02F5804B724}"/>
              </a:ext>
            </a:extLst>
          </p:cNvPr>
          <p:cNvSpPr/>
          <p:nvPr/>
        </p:nvSpPr>
        <p:spPr>
          <a:xfrm>
            <a:off x="385259" y="3863006"/>
            <a:ext cx="7062287" cy="2523768"/>
          </a:xfrm>
          <a:prstGeom prst="rect">
            <a:avLst/>
          </a:prstGeom>
        </p:spPr>
        <p:txBody>
          <a:bodyPr wrap="square">
            <a:spAutoFit/>
          </a:bodyPr>
          <a:lstStyle/>
          <a:p>
            <a:r>
              <a:rPr lang="en-US" sz="2400" b="1" dirty="0"/>
              <a:t>The subjects of these poems:</a:t>
            </a:r>
          </a:p>
          <a:p>
            <a:endParaRPr lang="en-US" sz="1400" b="1" dirty="0"/>
          </a:p>
          <a:p>
            <a:r>
              <a:rPr lang="en-US" sz="2400" b="1" dirty="0"/>
              <a:t>The nature of true, enduring love</a:t>
            </a:r>
          </a:p>
          <a:p>
            <a:r>
              <a:rPr lang="en-US" sz="2400" b="1" dirty="0"/>
              <a:t>Platonic love can lead to moral goodness and wisdom</a:t>
            </a:r>
          </a:p>
          <a:p>
            <a:r>
              <a:rPr lang="en-US" sz="2400" b="1" dirty="0"/>
              <a:t>Methods, purposes and power of poetry</a:t>
            </a:r>
          </a:p>
          <a:p>
            <a:r>
              <a:rPr lang="en-US" sz="2400" b="1" dirty="0"/>
              <a:t>Power of poetry to overcome the ravages of time and death</a:t>
            </a:r>
          </a:p>
        </p:txBody>
      </p:sp>
    </p:spTree>
    <p:extLst>
      <p:ext uri="{BB962C8B-B14F-4D97-AF65-F5344CB8AC3E}">
        <p14:creationId xmlns:p14="http://schemas.microsoft.com/office/powerpoint/2010/main" val="41975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6AB2E-6BED-47C1-AFE8-2ABA2285AA61}"/>
              </a:ext>
            </a:extLst>
          </p:cNvPr>
          <p:cNvSpPr>
            <a:spLocks noGrp="1"/>
          </p:cNvSpPr>
          <p:nvPr>
            <p:ph type="title"/>
          </p:nvPr>
        </p:nvSpPr>
        <p:spPr>
          <a:xfrm>
            <a:off x="838200" y="365125"/>
            <a:ext cx="10515600" cy="1306443"/>
          </a:xfrm>
        </p:spPr>
        <p:txBody>
          <a:bodyPr>
            <a:normAutofit/>
          </a:bodyPr>
          <a:lstStyle/>
          <a:p>
            <a:pPr algn="ctr"/>
            <a:r>
              <a:rPr lang="en-US" sz="4000" b="1" dirty="0"/>
              <a:t>Quick review of sonnet structure</a:t>
            </a:r>
          </a:p>
        </p:txBody>
      </p:sp>
      <p:sp>
        <p:nvSpPr>
          <p:cNvPr id="3" name="Content Placeholder 2">
            <a:extLst>
              <a:ext uri="{FF2B5EF4-FFF2-40B4-BE49-F238E27FC236}">
                <a16:creationId xmlns:a16="http://schemas.microsoft.com/office/drawing/2014/main" id="{8EFF2FF5-6484-49BA-9C63-3A094CC1FC9F}"/>
              </a:ext>
            </a:extLst>
          </p:cNvPr>
          <p:cNvSpPr>
            <a:spLocks noGrp="1"/>
          </p:cNvSpPr>
          <p:nvPr>
            <p:ph idx="1"/>
          </p:nvPr>
        </p:nvSpPr>
        <p:spPr>
          <a:xfrm>
            <a:off x="267712" y="1448435"/>
            <a:ext cx="5828287" cy="4780916"/>
          </a:xfrm>
        </p:spPr>
        <p:txBody>
          <a:bodyPr>
            <a:normAutofit/>
          </a:bodyPr>
          <a:lstStyle/>
          <a:p>
            <a:r>
              <a:rPr lang="en-US" sz="2400" b="1" dirty="0"/>
              <a:t>14 lines; subject traditionally love</a:t>
            </a:r>
          </a:p>
          <a:p>
            <a:pPr marL="914400" lvl="2" indent="0">
              <a:buNone/>
            </a:pPr>
            <a:endParaRPr lang="en-US" sz="1400" dirty="0"/>
          </a:p>
          <a:p>
            <a:r>
              <a:rPr lang="en-US" sz="2400" b="1" dirty="0"/>
              <a:t>English / Elizabethan / Shakespearean: </a:t>
            </a:r>
          </a:p>
          <a:p>
            <a:pPr lvl="1"/>
            <a:r>
              <a:rPr lang="en-US" dirty="0"/>
              <a:t>3 quatrains </a:t>
            </a:r>
          </a:p>
          <a:p>
            <a:pPr lvl="1"/>
            <a:r>
              <a:rPr lang="en-US" dirty="0"/>
              <a:t>Volta: Turn in the final couplet</a:t>
            </a:r>
          </a:p>
          <a:p>
            <a:pPr lvl="2"/>
            <a:r>
              <a:rPr lang="en-US" sz="2400" dirty="0"/>
              <a:t>Epigrammatic. </a:t>
            </a:r>
          </a:p>
          <a:p>
            <a:pPr lvl="1"/>
            <a:r>
              <a:rPr lang="en-US" dirty="0"/>
              <a:t>Iambic pentameter</a:t>
            </a:r>
          </a:p>
          <a:p>
            <a:pPr lvl="1"/>
            <a:r>
              <a:rPr lang="en-US" dirty="0"/>
              <a:t>Poetic devices: puns, paradox, personification, similes, metaphors</a:t>
            </a:r>
            <a:r>
              <a:rPr lang="en-US" dirty="0">
                <a:effectLst/>
              </a:rPr>
              <a:t> </a:t>
            </a:r>
            <a:endParaRPr lang="en-US" dirty="0"/>
          </a:p>
          <a:p>
            <a:pPr lvl="1"/>
            <a:endParaRPr lang="en-US" dirty="0"/>
          </a:p>
        </p:txBody>
      </p:sp>
      <p:pic>
        <p:nvPicPr>
          <p:cNvPr id="7" name="Picture 2" descr="A 240-Year Old Programmable Computer Boy — Blog of the Long Now">
            <a:extLst>
              <a:ext uri="{FF2B5EF4-FFF2-40B4-BE49-F238E27FC236}">
                <a16:creationId xmlns:a16="http://schemas.microsoft.com/office/drawing/2014/main" id="{2362CDAE-37CA-4542-96A4-D94BE441E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9" r="10107"/>
          <a:stretch/>
        </p:blipFill>
        <p:spPr bwMode="auto">
          <a:xfrm>
            <a:off x="6308683" y="1927142"/>
            <a:ext cx="5615604" cy="38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6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D1E4B-3025-8F46-9942-4037255A47E6}"/>
              </a:ext>
            </a:extLst>
          </p:cNvPr>
          <p:cNvSpPr/>
          <p:nvPr/>
        </p:nvSpPr>
        <p:spPr>
          <a:xfrm>
            <a:off x="397042" y="589547"/>
            <a:ext cx="11321716" cy="5012654"/>
          </a:xfrm>
          <a:prstGeom prst="rect">
            <a:avLst/>
          </a:prstGeom>
        </p:spPr>
        <p:txBody>
          <a:bodyPr wrap="square">
            <a:spAutoFit/>
          </a:bodyPr>
          <a:lstStyle/>
          <a:p>
            <a:pPr marL="342900" indent="-342900">
              <a:lnSpc>
                <a:spcPct val="107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What is the persona of the speaker of these poems?  In which details does he come to life? How does the tone or moods of these sonnets contribute to that persona? </a:t>
            </a:r>
          </a:p>
          <a:p>
            <a:pPr marL="228600" indent="-228600">
              <a:lnSpc>
                <a:spcPct val="107000"/>
              </a:lnSpc>
              <a:buFont typeface="+mj-lt"/>
              <a:buAutoNum type="arabi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In what ways to these 4 poems conform to the conventions of courtly love and in what ways do these sonnets push against these conventions?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371600" marR="0" lvl="2" indent="-457200">
              <a:lnSpc>
                <a:spcPct val="107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Is it possible to appreciate these 4 poems without knowing the conventions of courtly love? </a:t>
            </a:r>
          </a:p>
          <a:p>
            <a:pPr marL="1143000" marR="0" lvl="2" indent="-228600">
              <a:lnSpc>
                <a:spcPct val="107000"/>
              </a:lnSpc>
              <a:spcBef>
                <a:spcPts val="0"/>
              </a:spcBef>
              <a:spcAft>
                <a:spcPts val="0"/>
              </a:spcAft>
              <a:buFont typeface="+mj-lt"/>
              <a:buAutoNum type="arabi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In what ways do these sonnets conform to the features of the English sonnet and in what ways do these sonnets push against those conventions? </a:t>
            </a:r>
          </a:p>
          <a:p>
            <a:pPr marL="228600" marR="0" lvl="0" indent="-228600">
              <a:lnSpc>
                <a:spcPct val="107000"/>
              </a:lnSpc>
              <a:spcBef>
                <a:spcPts val="0"/>
              </a:spcBef>
              <a:spcAft>
                <a:spcPts val="0"/>
              </a:spcAft>
              <a:buFont typeface="+mj-lt"/>
              <a:buAutoNum type="arabi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Sidney wrote these poems for friends and family. They were not published in his lifetime. How might these circumstances have shaped the nature of these poems or Sidney’s motives as a poet?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7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93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354</Words>
  <Application>Microsoft Macintosh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Quick review of sonnet structure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Shamoon</dc:creator>
  <cp:lastModifiedBy>Linda Shamoon</cp:lastModifiedBy>
  <cp:revision>20</cp:revision>
  <dcterms:created xsi:type="dcterms:W3CDTF">2021-03-24T22:38:23Z</dcterms:created>
  <dcterms:modified xsi:type="dcterms:W3CDTF">2021-03-28T23:51:33Z</dcterms:modified>
</cp:coreProperties>
</file>