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A8A5-49A8-43D6-882A-4D044322B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4FDFB-4E7A-45BA-A685-3D155E55C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72ECE-DD27-49B6-8589-51154BC8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15599-5BA2-4DF8-B3BB-A789941C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F4432-2919-49A3-9CD7-6E6A06AE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62FF-8311-40DA-A5B0-BA60564A4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565B9-FD7E-4050-BE71-754F91C20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42868-7FE0-4ABB-A44D-E11A0993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B69A4-6955-4BBD-AE14-A29635F0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8220E-F791-4E00-9EA3-2785F8CD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553EA-BB99-47E1-838B-92DEAD500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D392F-8FE8-41DB-9BB0-D33EEB475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9620-1D0F-485D-AABB-8C33CC61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A2293-5C20-4DB4-AFC2-7935AEBD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50EB-B560-42BD-BB64-59AA897D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FE45-5E0B-4BC6-AF6C-08A1BB6A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2EDB0-FCF2-4A7F-82FD-60B5BA2A8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CDDF7-CCBB-402D-8F7D-F34A5C51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7F6B3-B4CF-4181-9152-72F857D7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3F088-7111-46E7-AE27-E27BA6B8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7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09179-145D-4C55-A835-D11900AA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69588-527E-4DB9-A643-A1C8B063F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3A739-867E-4460-BE94-56A8D3F2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75FD-7119-4FEA-BC3A-949FEBCB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25C2-9C0C-408A-9102-EBD12F25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A1B5-6473-4196-9882-2384BA63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2A8B8-6AC2-4349-AEFF-9F3AEF489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EBE52-FDA0-4374-9CE3-C0549076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B85DD-778E-4737-A80D-99A48992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9D2F9-4F30-4AD5-A262-CB72ADAD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05531-142F-40CF-BFC2-1CCFD32A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0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CE7B-FE46-4146-BC31-B797F3F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29C14-1CA6-4B0F-9CFF-9802B872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E52DA-4E55-419E-8B34-322A7C6FF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B46ED-5AD3-49A5-A32C-3A20C6C10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A9BB6-0DC3-4310-A062-72B3A1153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1F18B-5348-4899-88FB-E854809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9526E-E8B0-4872-8DDF-84DECE37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02B54-2827-4C7C-82B0-D05C27A9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5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6CBA-E06E-4F7B-8D83-ADD5A153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C4E71-B515-4CB1-BFA1-8842081B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5D879-A2FA-4214-BC86-5A0190E4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6F97A-320C-4FA5-8C64-DB79767E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2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A0E8C-BCC7-424A-8964-43EA4931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92BE4-9AAF-493A-8BED-5A1B48FB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D50B9-7BAA-4CF9-9D5D-803BF884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DFA4-5394-4888-BA11-44863AAE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0B88E-1BF5-48F6-8D92-76E6DCDEE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5ECB9-2F48-4009-A97F-09D82F1B4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C9792-51F8-4E47-B025-FB352BDF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3C4DC-22D6-4582-9F29-FB633CCB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0301C-A553-448F-842C-123F8F1A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1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2F4D-F13F-4D24-801A-C16D0BF7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A25F9-1871-4D5C-B843-CB8BDE426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95512-8BA3-4B92-A5CD-64B73B72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33E4E-9FCF-4C59-87C8-C56B7DF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D4C2D-D239-413D-8425-65AE069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5D05-A209-4888-9343-66541770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5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4ABA7-0CF9-437C-BB1B-89C7C16C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8975B-5B04-4CA5-B82F-FA7EF8B59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258BC-B3EB-421A-BECB-B7C991CB0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8426-9A82-4C10-9446-9C67C29703B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50EE2-9F1A-4064-9DC2-069B6E375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3C1D-BD14-49D9-B01C-61B073019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F879-736D-4AD1-8E9F-0694BE55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2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2192A-94E0-4DE8-8F54-C1F2A3B70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Shakespeare 1564-1616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BF499DA-C1F6-46D3-AB87-2BD6A7776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" r="31" b="1"/>
          <a:stretch/>
        </p:blipFill>
        <p:spPr>
          <a:xfrm>
            <a:off x="4502428" y="1003850"/>
            <a:ext cx="7225748" cy="485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57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1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2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1D9BC-B868-479E-BD10-A344FF2A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37ED-5516-4038-8ABC-93A73CA4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Father</a:t>
            </a:r>
          </a:p>
          <a:p>
            <a:pPr lvl="1"/>
            <a:r>
              <a:rPr lang="en-US" sz="2800" dirty="0"/>
              <a:t> a glove-maker and minor town official</a:t>
            </a:r>
          </a:p>
          <a:p>
            <a:r>
              <a:rPr lang="en-US" dirty="0"/>
              <a:t>Shakespeare</a:t>
            </a:r>
          </a:p>
          <a:p>
            <a:pPr lvl="1"/>
            <a:r>
              <a:rPr lang="en-US" sz="2800" dirty="0"/>
              <a:t>Attended grammar school</a:t>
            </a:r>
          </a:p>
          <a:p>
            <a:pPr lvl="1"/>
            <a:r>
              <a:rPr lang="en-US" sz="2800" dirty="0"/>
              <a:t>Married Ann Hathaway at age 18</a:t>
            </a:r>
          </a:p>
          <a:p>
            <a:pPr lvl="1"/>
            <a:r>
              <a:rPr lang="en-US" sz="2800" dirty="0"/>
              <a:t>Moved to London</a:t>
            </a:r>
          </a:p>
          <a:p>
            <a:pPr lvl="1"/>
            <a:r>
              <a:rPr lang="en-US" sz="2800" dirty="0"/>
              <a:t>Actor and playwright</a:t>
            </a:r>
          </a:p>
          <a:p>
            <a:pPr lvl="1"/>
            <a:r>
              <a:rPr lang="en-US" sz="2800" dirty="0"/>
              <a:t>Became wealthy</a:t>
            </a:r>
          </a:p>
        </p:txBody>
      </p:sp>
    </p:spTree>
    <p:extLst>
      <p:ext uri="{BB962C8B-B14F-4D97-AF65-F5344CB8AC3E}">
        <p14:creationId xmlns:p14="http://schemas.microsoft.com/office/powerpoint/2010/main" val="155087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4BCE9-2295-4686-8246-CA02E29B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Sonnet Dedication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CEDF1CAE-B42C-429E-A2B6-EB300EE0B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509" y="467208"/>
            <a:ext cx="4605586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0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4CDFA-B12B-41C6-B12C-E77FD1A68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The sonnets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20687-ED5F-40FA-BC64-EF6C5982C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Published in 1609 </a:t>
            </a:r>
          </a:p>
          <a:p>
            <a:r>
              <a:rPr lang="en-US" dirty="0"/>
              <a:t>154 sonnets</a:t>
            </a:r>
          </a:p>
          <a:p>
            <a:r>
              <a:rPr lang="en-US" dirty="0"/>
              <a:t>First 126 written to / about a “fair young man” </a:t>
            </a:r>
          </a:p>
          <a:p>
            <a:r>
              <a:rPr lang="en-US" dirty="0"/>
              <a:t>Last sonnets written to /about a “dark lady”</a:t>
            </a:r>
          </a:p>
        </p:txBody>
      </p:sp>
    </p:spTree>
    <p:extLst>
      <p:ext uri="{BB962C8B-B14F-4D97-AF65-F5344CB8AC3E}">
        <p14:creationId xmlns:p14="http://schemas.microsoft.com/office/powerpoint/2010/main" val="313988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A431B-E7B4-4FA6-A32C-B291CB0E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788" y="2654490"/>
            <a:ext cx="4567686" cy="322038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2600" dirty="0">
                <a:solidFill>
                  <a:srgbClr val="FFFFFF"/>
                </a:solidFill>
              </a:rPr>
              <a:t>Henry </a:t>
            </a:r>
            <a:r>
              <a:rPr lang="en-US" sz="2600" dirty="0" err="1">
                <a:solidFill>
                  <a:srgbClr val="FFFFFF"/>
                </a:solidFill>
              </a:rPr>
              <a:t>Wriothesley</a:t>
            </a:r>
            <a:r>
              <a:rPr lang="en-US" sz="2600" dirty="0">
                <a:solidFill>
                  <a:srgbClr val="FFFFFF"/>
                </a:solidFill>
              </a:rPr>
              <a:t>, 3</a:t>
            </a:r>
            <a:r>
              <a:rPr lang="en-US" sz="2600" baseline="30000" dirty="0">
                <a:solidFill>
                  <a:srgbClr val="FFFFFF"/>
                </a:solidFill>
              </a:rPr>
              <a:t>rd</a:t>
            </a:r>
            <a:r>
              <a:rPr lang="en-US" sz="2600" dirty="0">
                <a:solidFill>
                  <a:srgbClr val="FFFFFF"/>
                </a:solidFill>
              </a:rPr>
              <a:t> Earl of Southampton (1573-1624</a:t>
            </a:r>
            <a:r>
              <a:rPr lang="en-US" sz="2600">
                <a:solidFill>
                  <a:srgbClr val="FFFFFF"/>
                </a:solidFill>
              </a:rPr>
              <a:t>) </a:t>
            </a:r>
            <a:br>
              <a:rPr lang="en-US" sz="260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painted by </a:t>
            </a:r>
            <a:r>
              <a:rPr lang="en-US" sz="2600">
                <a:solidFill>
                  <a:srgbClr val="FFFFFF"/>
                </a:solidFill>
              </a:rPr>
              <a:t>Nicholas Hilliard at age 21. 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 The “fair youth” of the sonnets?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5FAD10-AAC7-482C-A22A-C1FC03E522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944"/>
          <a:stretch/>
        </p:blipFill>
        <p:spPr bwMode="auto">
          <a:xfrm>
            <a:off x="6553199" y="457200"/>
            <a:ext cx="5181602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1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A599C-1884-4CAE-8E2A-17234929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Patronage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D8F01-73DB-4335-9ED0-A6FF9860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Patron comes from the Latin “Pater” or father</a:t>
            </a:r>
          </a:p>
          <a:p>
            <a:r>
              <a:rPr lang="en-US" sz="3200" dirty="0"/>
              <a:t>Wealthy aristocrats financed playwrights, poets, artists, musicians</a:t>
            </a:r>
          </a:p>
          <a:p>
            <a:r>
              <a:rPr lang="en-US" sz="3200" dirty="0"/>
              <a:t>Patrons provide financial support and social support</a:t>
            </a:r>
          </a:p>
          <a:p>
            <a:r>
              <a:rPr lang="en-US" sz="3200" dirty="0"/>
              <a:t>Shakespeare had several patrons, among them </a:t>
            </a:r>
            <a:r>
              <a:rPr lang="en-US" sz="3200" dirty="0" err="1"/>
              <a:t>Wriothesley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484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EE539-9AAB-4155-8299-5C1A53A4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The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“dark lady” sonnets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83451-7DDB-4700-88D3-B706B71E5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The subject</a:t>
            </a:r>
          </a:p>
          <a:p>
            <a:pPr lvl="1"/>
            <a:r>
              <a:rPr lang="en-US" dirty="0"/>
              <a:t> not the typical fair lady of the courtly lover </a:t>
            </a:r>
          </a:p>
          <a:p>
            <a:pPr lvl="1"/>
            <a:r>
              <a:rPr lang="en-US" dirty="0"/>
              <a:t> the poet is not pining for her</a:t>
            </a:r>
          </a:p>
          <a:p>
            <a:r>
              <a:rPr lang="en-US" dirty="0"/>
              <a:t>The tone </a:t>
            </a:r>
          </a:p>
          <a:p>
            <a:pPr lvl="1"/>
            <a:r>
              <a:rPr lang="en-US" dirty="0"/>
              <a:t> often more sexual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55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1C778-5870-4D7D-B953-02C92B67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Who was the “dark lady” of the sonnets?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A3B21-0278-42D0-93AF-9D849523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200" dirty="0"/>
              <a:t>A dark-haired woman?</a:t>
            </a:r>
          </a:p>
          <a:p>
            <a:r>
              <a:rPr lang="en-US" sz="3200" dirty="0"/>
              <a:t>A woman with a dark complexion?</a:t>
            </a:r>
          </a:p>
          <a:p>
            <a:r>
              <a:rPr lang="en-US" sz="3200" dirty="0"/>
              <a:t>A woman of color?</a:t>
            </a:r>
          </a:p>
          <a:p>
            <a:r>
              <a:rPr lang="en-US" sz="3200" dirty="0"/>
              <a:t>A woman with a </a:t>
            </a:r>
            <a:r>
              <a:rPr lang="en-US" sz="3200"/>
              <a:t>dark reputation?</a:t>
            </a:r>
            <a:endParaRPr lang="en-US" sz="3200" dirty="0"/>
          </a:p>
          <a:p>
            <a:r>
              <a:rPr lang="en-US" sz="3200" dirty="0"/>
              <a:t>Did Shakespeare have a relationship with this woman?</a:t>
            </a:r>
          </a:p>
          <a:p>
            <a:r>
              <a:rPr lang="en-US" sz="3200" dirty="0"/>
              <a:t>Was she a real person?</a:t>
            </a:r>
          </a:p>
        </p:txBody>
      </p:sp>
    </p:spTree>
    <p:extLst>
      <p:ext uri="{BB962C8B-B14F-4D97-AF65-F5344CB8AC3E}">
        <p14:creationId xmlns:p14="http://schemas.microsoft.com/office/powerpoint/2010/main" val="261608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217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Shakespeare 1564-1616</vt:lpstr>
      <vt:lpstr>Biography</vt:lpstr>
      <vt:lpstr>Sonnet Dedication</vt:lpstr>
      <vt:lpstr>The sonnets </vt:lpstr>
      <vt:lpstr>Henry Wriothesley, 3rd Earl of Southampton (1573-1624)   painted by Nicholas Hilliard at age 21.    The “fair youth” of the sonnets?   </vt:lpstr>
      <vt:lpstr>Patronage system</vt:lpstr>
      <vt:lpstr>The  “dark lady” sonnets</vt:lpstr>
      <vt:lpstr>Who was the “dark lady” of the sonnets?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1564-1616</dc:title>
  <dc:creator>Karen Stein</dc:creator>
  <cp:lastModifiedBy>Linda Shamoon</cp:lastModifiedBy>
  <cp:revision>13</cp:revision>
  <dcterms:created xsi:type="dcterms:W3CDTF">2021-03-17T16:05:09Z</dcterms:created>
  <dcterms:modified xsi:type="dcterms:W3CDTF">2021-03-25T01:07:23Z</dcterms:modified>
</cp:coreProperties>
</file>